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4" r:id="rId7"/>
    <p:sldId id="261" r:id="rId8"/>
    <p:sldId id="265" r:id="rId9"/>
    <p:sldId id="262" r:id="rId10"/>
    <p:sldId id="269" r:id="rId11"/>
    <p:sldId id="268"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81C"/>
    <a:srgbClr val="F15A24"/>
    <a:srgbClr val="FFF2DB"/>
    <a:srgbClr val="E07A5F"/>
    <a:srgbClr val="FFAB5B"/>
    <a:srgbClr val="F2EEEF"/>
    <a:srgbClr val="EBE5E6"/>
    <a:srgbClr val="D6CCCE"/>
    <a:srgbClr val="7D6F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6" autoAdjust="0"/>
    <p:restoredTop sz="94660"/>
  </p:normalViewPr>
  <p:slideViewPr>
    <p:cSldViewPr snapToGrid="0" showGuides="1">
      <p:cViewPr varScale="1">
        <p:scale>
          <a:sx n="106" d="100"/>
          <a:sy n="106" d="100"/>
        </p:scale>
        <p:origin x="558" y="96"/>
      </p:cViewPr>
      <p:guideLst>
        <p:guide orient="horz" pos="2137"/>
        <p:guide pos="39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tr-TR" dirty="0" err="1"/>
              <a:t>Revenue</a:t>
            </a:r>
            <a:r>
              <a:rPr lang="tr-TR" baseline="0" dirty="0"/>
              <a:t> </a:t>
            </a:r>
            <a:r>
              <a:rPr lang="tr-TR" baseline="0" dirty="0" err="1"/>
              <a:t>By</a:t>
            </a:r>
            <a:r>
              <a:rPr lang="tr-TR" baseline="0" dirty="0"/>
              <a:t> </a:t>
            </a:r>
            <a:r>
              <a:rPr lang="tr-TR" baseline="0" dirty="0" err="1"/>
              <a:t>Type</a:t>
            </a:r>
            <a:r>
              <a:rPr lang="tr-TR" baseline="0" dirty="0"/>
              <a:t> in Travel </a:t>
            </a:r>
            <a:r>
              <a:rPr lang="tr-TR" baseline="0" dirty="0" err="1"/>
              <a:t>Apps</a:t>
            </a:r>
            <a:endParaRPr lang="tr-T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barChart>
        <c:barDir val="col"/>
        <c:grouping val="stacked"/>
        <c:varyColors val="0"/>
        <c:ser>
          <c:idx val="0"/>
          <c:order val="0"/>
          <c:tx>
            <c:strRef>
              <c:f>Sayfa1!$B$1</c:f>
              <c:strCache>
                <c:ptCount val="1"/>
                <c:pt idx="0">
                  <c:v>Advertising</c:v>
                </c:pt>
              </c:strCache>
            </c:strRef>
          </c:tx>
          <c:spPr>
            <a:solidFill>
              <a:schemeClr val="accent1"/>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Sayfa1!$B$2:$B$9</c:f>
              <c:numCache>
                <c:formatCode>General</c:formatCode>
                <c:ptCount val="8"/>
                <c:pt idx="0">
                  <c:v>486.6</c:v>
                </c:pt>
                <c:pt idx="1">
                  <c:v>684.4</c:v>
                </c:pt>
                <c:pt idx="2">
                  <c:v>833.4</c:v>
                </c:pt>
                <c:pt idx="3" formatCode="#,##0.00">
                  <c:v>1013</c:v>
                </c:pt>
                <c:pt idx="4" formatCode="#,##0.00">
                  <c:v>1183</c:v>
                </c:pt>
                <c:pt idx="5" formatCode="#,##0.00">
                  <c:v>1361</c:v>
                </c:pt>
                <c:pt idx="6" formatCode="#,##0.00">
                  <c:v>1518</c:v>
                </c:pt>
                <c:pt idx="7" formatCode="#,##0.00">
                  <c:v>1662</c:v>
                </c:pt>
              </c:numCache>
            </c:numRef>
          </c:val>
          <c:extLst>
            <c:ext xmlns:c16="http://schemas.microsoft.com/office/drawing/2014/chart" uri="{C3380CC4-5D6E-409C-BE32-E72D297353CC}">
              <c16:uniqueId val="{00000000-CAE0-4D88-94AC-97748DDC9B99}"/>
            </c:ext>
          </c:extLst>
        </c:ser>
        <c:ser>
          <c:idx val="1"/>
          <c:order val="1"/>
          <c:tx>
            <c:strRef>
              <c:f>Sayfa1!$C$1</c:f>
              <c:strCache>
                <c:ptCount val="1"/>
                <c:pt idx="0">
                  <c:v>In-App Purchase</c:v>
                </c:pt>
              </c:strCache>
            </c:strRef>
          </c:tx>
          <c:spPr>
            <a:solidFill>
              <a:schemeClr val="accent2"/>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Sayfa1!$C$2:$C$9</c:f>
              <c:numCache>
                <c:formatCode>General</c:formatCode>
                <c:ptCount val="8"/>
                <c:pt idx="0">
                  <c:v>83.45</c:v>
                </c:pt>
                <c:pt idx="1">
                  <c:v>111</c:v>
                </c:pt>
                <c:pt idx="2">
                  <c:v>114.3</c:v>
                </c:pt>
                <c:pt idx="3">
                  <c:v>116.7</c:v>
                </c:pt>
                <c:pt idx="4">
                  <c:v>132</c:v>
                </c:pt>
                <c:pt idx="5">
                  <c:v>146.4</c:v>
                </c:pt>
                <c:pt idx="6">
                  <c:v>160.19999999999999</c:v>
                </c:pt>
                <c:pt idx="7">
                  <c:v>173.4</c:v>
                </c:pt>
              </c:numCache>
            </c:numRef>
          </c:val>
          <c:extLst>
            <c:ext xmlns:c16="http://schemas.microsoft.com/office/drawing/2014/chart" uri="{C3380CC4-5D6E-409C-BE32-E72D297353CC}">
              <c16:uniqueId val="{00000001-CAE0-4D88-94AC-97748DDC9B99}"/>
            </c:ext>
          </c:extLst>
        </c:ser>
        <c:ser>
          <c:idx val="2"/>
          <c:order val="2"/>
          <c:tx>
            <c:strRef>
              <c:f>Sayfa1!$D$1</c:f>
              <c:strCache>
                <c:ptCount val="1"/>
                <c:pt idx="0">
                  <c:v>Paid App</c:v>
                </c:pt>
              </c:strCache>
            </c:strRef>
          </c:tx>
          <c:spPr>
            <a:solidFill>
              <a:schemeClr val="accent3"/>
            </a:solidFill>
            <a:ln>
              <a:noFill/>
            </a:ln>
            <a:effectLst/>
          </c:spPr>
          <c:invertIfNegative val="0"/>
          <c:cat>
            <c:numRef>
              <c:f>Sayfa1!$A$2:$A$9</c:f>
              <c:numCache>
                <c:formatCode>General</c:formatCode>
                <c:ptCount val="8"/>
                <c:pt idx="0">
                  <c:v>2020</c:v>
                </c:pt>
                <c:pt idx="1">
                  <c:v>2021</c:v>
                </c:pt>
                <c:pt idx="2">
                  <c:v>2022</c:v>
                </c:pt>
                <c:pt idx="3">
                  <c:v>2023</c:v>
                </c:pt>
                <c:pt idx="4">
                  <c:v>2024</c:v>
                </c:pt>
                <c:pt idx="5">
                  <c:v>2025</c:v>
                </c:pt>
                <c:pt idx="6">
                  <c:v>2026</c:v>
                </c:pt>
                <c:pt idx="7">
                  <c:v>2027</c:v>
                </c:pt>
              </c:numCache>
            </c:numRef>
          </c:cat>
          <c:val>
            <c:numRef>
              <c:f>Sayfa1!$D$2:$D$9</c:f>
              <c:numCache>
                <c:formatCode>General</c:formatCode>
                <c:ptCount val="8"/>
                <c:pt idx="0">
                  <c:v>56.26</c:v>
                </c:pt>
                <c:pt idx="1">
                  <c:v>84.26</c:v>
                </c:pt>
                <c:pt idx="2">
                  <c:v>99.61</c:v>
                </c:pt>
                <c:pt idx="3">
                  <c:v>118.2</c:v>
                </c:pt>
                <c:pt idx="4">
                  <c:v>133.9</c:v>
                </c:pt>
                <c:pt idx="5">
                  <c:v>147</c:v>
                </c:pt>
                <c:pt idx="6">
                  <c:v>157.9</c:v>
                </c:pt>
                <c:pt idx="7">
                  <c:v>166.9</c:v>
                </c:pt>
              </c:numCache>
            </c:numRef>
          </c:val>
          <c:extLst>
            <c:ext xmlns:c16="http://schemas.microsoft.com/office/drawing/2014/chart" uri="{C3380CC4-5D6E-409C-BE32-E72D297353CC}">
              <c16:uniqueId val="{00000002-CAE0-4D88-94AC-97748DDC9B99}"/>
            </c:ext>
          </c:extLst>
        </c:ser>
        <c:dLbls>
          <c:showLegendKey val="0"/>
          <c:showVal val="0"/>
          <c:showCatName val="0"/>
          <c:showSerName val="0"/>
          <c:showPercent val="0"/>
          <c:showBubbleSize val="0"/>
        </c:dLbls>
        <c:gapWidth val="150"/>
        <c:overlap val="100"/>
        <c:axId val="1133961136"/>
        <c:axId val="1133977936"/>
      </c:barChart>
      <c:catAx>
        <c:axId val="1133961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133977936"/>
        <c:crosses val="autoZero"/>
        <c:auto val="1"/>
        <c:lblAlgn val="ctr"/>
        <c:lblOffset val="100"/>
        <c:noMultiLvlLbl val="0"/>
      </c:catAx>
      <c:valAx>
        <c:axId val="113397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1133961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BE1FF-BD6D-4AFB-A60A-6231349A31C2}" type="datetimeFigureOut">
              <a:rPr lang="tr-TR" smtClean="0"/>
              <a:t>28.04.2025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D5313-5B1C-423B-9D47-494EB87B5681}" type="slidenum">
              <a:rPr lang="tr-TR" smtClean="0"/>
              <a:t>‹#›</a:t>
            </a:fld>
            <a:endParaRPr lang="tr-TR"/>
          </a:p>
        </p:txBody>
      </p:sp>
    </p:spTree>
    <p:extLst>
      <p:ext uri="{BB962C8B-B14F-4D97-AF65-F5344CB8AC3E}">
        <p14:creationId xmlns:p14="http://schemas.microsoft.com/office/powerpoint/2010/main" val="4273609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5D5313-5B1C-423B-9D47-494EB87B5681}" type="slidenum">
              <a:rPr lang="tr-TR" smtClean="0"/>
              <a:t>3</a:t>
            </a:fld>
            <a:endParaRPr lang="tr-TR"/>
          </a:p>
        </p:txBody>
      </p:sp>
    </p:spTree>
    <p:extLst>
      <p:ext uri="{BB962C8B-B14F-4D97-AF65-F5344CB8AC3E}">
        <p14:creationId xmlns:p14="http://schemas.microsoft.com/office/powerpoint/2010/main" val="341916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E7095-4E73-A919-6CEC-C5F62452A46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6C525D0-5795-5A9D-DA4B-4D74BFF7462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7C77FEF-0892-A810-DDF4-D6E40F8B938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8996341-8B93-752B-DBC2-C3843EBE2552}"/>
              </a:ext>
            </a:extLst>
          </p:cNvPr>
          <p:cNvSpPr>
            <a:spLocks noGrp="1"/>
          </p:cNvSpPr>
          <p:nvPr>
            <p:ph type="sldNum" sz="quarter" idx="5"/>
          </p:nvPr>
        </p:nvSpPr>
        <p:spPr/>
        <p:txBody>
          <a:bodyPr/>
          <a:lstStyle/>
          <a:p>
            <a:fld id="{445D5313-5B1C-423B-9D47-494EB87B5681}" type="slidenum">
              <a:rPr lang="tr-TR" smtClean="0"/>
              <a:t>4</a:t>
            </a:fld>
            <a:endParaRPr lang="tr-TR"/>
          </a:p>
        </p:txBody>
      </p:sp>
    </p:spTree>
    <p:extLst>
      <p:ext uri="{BB962C8B-B14F-4D97-AF65-F5344CB8AC3E}">
        <p14:creationId xmlns:p14="http://schemas.microsoft.com/office/powerpoint/2010/main" val="4111279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16AE8-C64A-80BD-73B5-9EFC6A0E792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9161100-296E-EA72-C86B-A42A4E89A41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C83EEBA-4CDA-5815-92D5-BD241538C7FD}"/>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BE8DFA6-807B-CFC3-967D-FB0482BE960D}"/>
              </a:ext>
            </a:extLst>
          </p:cNvPr>
          <p:cNvSpPr>
            <a:spLocks noGrp="1"/>
          </p:cNvSpPr>
          <p:nvPr>
            <p:ph type="sldNum" sz="quarter" idx="5"/>
          </p:nvPr>
        </p:nvSpPr>
        <p:spPr/>
        <p:txBody>
          <a:bodyPr/>
          <a:lstStyle/>
          <a:p>
            <a:fld id="{445D5313-5B1C-423B-9D47-494EB87B5681}" type="slidenum">
              <a:rPr lang="tr-TR" smtClean="0"/>
              <a:t>5</a:t>
            </a:fld>
            <a:endParaRPr lang="tr-TR"/>
          </a:p>
        </p:txBody>
      </p:sp>
    </p:spTree>
    <p:extLst>
      <p:ext uri="{BB962C8B-B14F-4D97-AF65-F5344CB8AC3E}">
        <p14:creationId xmlns:p14="http://schemas.microsoft.com/office/powerpoint/2010/main" val="3861319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441DD-ACEC-134C-008B-EFDA3A3389A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29B6538-CD7E-50BB-D145-E254A50823A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D371735-A6CA-0DC8-73D1-17F325929F9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7F54CE8-56C6-9EF5-22E6-639A09D48165}"/>
              </a:ext>
            </a:extLst>
          </p:cNvPr>
          <p:cNvSpPr>
            <a:spLocks noGrp="1"/>
          </p:cNvSpPr>
          <p:nvPr>
            <p:ph type="sldNum" sz="quarter" idx="5"/>
          </p:nvPr>
        </p:nvSpPr>
        <p:spPr/>
        <p:txBody>
          <a:bodyPr/>
          <a:lstStyle/>
          <a:p>
            <a:fld id="{445D5313-5B1C-423B-9D47-494EB87B5681}" type="slidenum">
              <a:rPr lang="tr-TR" smtClean="0"/>
              <a:t>6</a:t>
            </a:fld>
            <a:endParaRPr lang="tr-TR"/>
          </a:p>
        </p:txBody>
      </p:sp>
    </p:spTree>
    <p:extLst>
      <p:ext uri="{BB962C8B-B14F-4D97-AF65-F5344CB8AC3E}">
        <p14:creationId xmlns:p14="http://schemas.microsoft.com/office/powerpoint/2010/main" val="56799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5D5313-5B1C-423B-9D47-494EB87B5681}" type="slidenum">
              <a:rPr lang="tr-TR" smtClean="0"/>
              <a:t>8</a:t>
            </a:fld>
            <a:endParaRPr lang="tr-TR"/>
          </a:p>
        </p:txBody>
      </p:sp>
    </p:spTree>
    <p:extLst>
      <p:ext uri="{BB962C8B-B14F-4D97-AF65-F5344CB8AC3E}">
        <p14:creationId xmlns:p14="http://schemas.microsoft.com/office/powerpoint/2010/main" val="359709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1CD6848-7ABD-4345-8C7C-0C03CD80EB99}" type="slidenum">
              <a:rPr lang="en-IN" smtClean="0"/>
              <a:t>11</a:t>
            </a:fld>
            <a:endParaRPr lang="en-IN"/>
          </a:p>
        </p:txBody>
      </p:sp>
    </p:spTree>
    <p:extLst>
      <p:ext uri="{BB962C8B-B14F-4D97-AF65-F5344CB8AC3E}">
        <p14:creationId xmlns:p14="http://schemas.microsoft.com/office/powerpoint/2010/main" val="141792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DB55C8-5F03-E6EE-C65C-09884E9772C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1680BCCD-3495-5E41-0D7A-7D1FD9AF8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7FFEE4EE-85A9-0960-1BE1-414C7B4B2E81}"/>
              </a:ext>
            </a:extLst>
          </p:cNvPr>
          <p:cNvSpPr>
            <a:spLocks noGrp="1"/>
          </p:cNvSpPr>
          <p:nvPr>
            <p:ph type="dt" sz="half" idx="10"/>
          </p:nvPr>
        </p:nvSpPr>
        <p:spPr/>
        <p:txBody>
          <a:bodyPr/>
          <a:lstStyle/>
          <a:p>
            <a:fld id="{1079F99E-C12A-497C-8769-7AFD50E93C1E}" type="datetimeFigureOut">
              <a:rPr lang="tr-TR" smtClean="0"/>
              <a:t>28.04.2025</a:t>
            </a:fld>
            <a:endParaRPr lang="tr-TR"/>
          </a:p>
        </p:txBody>
      </p:sp>
      <p:sp>
        <p:nvSpPr>
          <p:cNvPr id="5" name="Alt Bilgi Yer Tutucusu 4">
            <a:extLst>
              <a:ext uri="{FF2B5EF4-FFF2-40B4-BE49-F238E27FC236}">
                <a16:creationId xmlns:a16="http://schemas.microsoft.com/office/drawing/2014/main" id="{1DCB8F0B-CB48-26A0-E09E-379E6A4E366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665F1C4-3949-7A85-A83D-99970F047ECE}"/>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41240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54EA45-C7AC-60CE-6D00-626ABE634A7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5378309-9CE3-5FE9-2349-611053EF29A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19F3338-E4D5-22FC-0218-22488E4CCFBB}"/>
              </a:ext>
            </a:extLst>
          </p:cNvPr>
          <p:cNvSpPr>
            <a:spLocks noGrp="1"/>
          </p:cNvSpPr>
          <p:nvPr>
            <p:ph type="dt" sz="half" idx="10"/>
          </p:nvPr>
        </p:nvSpPr>
        <p:spPr/>
        <p:txBody>
          <a:bodyPr/>
          <a:lstStyle/>
          <a:p>
            <a:fld id="{1079F99E-C12A-497C-8769-7AFD50E93C1E}" type="datetimeFigureOut">
              <a:rPr lang="tr-TR" smtClean="0"/>
              <a:t>28.04.2025</a:t>
            </a:fld>
            <a:endParaRPr lang="tr-TR"/>
          </a:p>
        </p:txBody>
      </p:sp>
      <p:sp>
        <p:nvSpPr>
          <p:cNvPr id="5" name="Alt Bilgi Yer Tutucusu 4">
            <a:extLst>
              <a:ext uri="{FF2B5EF4-FFF2-40B4-BE49-F238E27FC236}">
                <a16:creationId xmlns:a16="http://schemas.microsoft.com/office/drawing/2014/main" id="{53545AB0-B2F8-7E5A-F474-B8763077D92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4C16C3D-9ABF-99C4-F5F5-F6D28B388EB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573183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B20BCC50-FA52-8252-BD56-866069AFB645}"/>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744C0DB5-0C07-AAAF-D600-F4AB193F6A2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972CCBC-C274-4ABD-B9A2-33B8EB41E207}"/>
              </a:ext>
            </a:extLst>
          </p:cNvPr>
          <p:cNvSpPr>
            <a:spLocks noGrp="1"/>
          </p:cNvSpPr>
          <p:nvPr>
            <p:ph type="dt" sz="half" idx="10"/>
          </p:nvPr>
        </p:nvSpPr>
        <p:spPr/>
        <p:txBody>
          <a:bodyPr/>
          <a:lstStyle/>
          <a:p>
            <a:fld id="{1079F99E-C12A-497C-8769-7AFD50E93C1E}" type="datetimeFigureOut">
              <a:rPr lang="tr-TR" smtClean="0"/>
              <a:t>28.04.2025</a:t>
            </a:fld>
            <a:endParaRPr lang="tr-TR"/>
          </a:p>
        </p:txBody>
      </p:sp>
      <p:sp>
        <p:nvSpPr>
          <p:cNvPr id="5" name="Alt Bilgi Yer Tutucusu 4">
            <a:extLst>
              <a:ext uri="{FF2B5EF4-FFF2-40B4-BE49-F238E27FC236}">
                <a16:creationId xmlns:a16="http://schemas.microsoft.com/office/drawing/2014/main" id="{EF4D5F72-7B9D-9BB2-AEE1-DA80DBCAC71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600F5C4-5991-20A0-DAA0-83773ECFC739}"/>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483371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F8ED5B-CB4D-7449-77BF-6442006F581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3359A0F-BFA6-3107-9DA8-723A2CBAB1AD}"/>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4DE183F-D8FA-8CF0-1C66-B6EC1CC997B4}"/>
              </a:ext>
            </a:extLst>
          </p:cNvPr>
          <p:cNvSpPr>
            <a:spLocks noGrp="1"/>
          </p:cNvSpPr>
          <p:nvPr>
            <p:ph type="dt" sz="half" idx="10"/>
          </p:nvPr>
        </p:nvSpPr>
        <p:spPr/>
        <p:txBody>
          <a:bodyPr/>
          <a:lstStyle/>
          <a:p>
            <a:fld id="{1079F99E-C12A-497C-8769-7AFD50E93C1E}" type="datetimeFigureOut">
              <a:rPr lang="tr-TR" smtClean="0"/>
              <a:t>28.04.2025</a:t>
            </a:fld>
            <a:endParaRPr lang="tr-TR"/>
          </a:p>
        </p:txBody>
      </p:sp>
      <p:sp>
        <p:nvSpPr>
          <p:cNvPr id="5" name="Alt Bilgi Yer Tutucusu 4">
            <a:extLst>
              <a:ext uri="{FF2B5EF4-FFF2-40B4-BE49-F238E27FC236}">
                <a16:creationId xmlns:a16="http://schemas.microsoft.com/office/drawing/2014/main" id="{190CF188-3922-1471-AA2B-5A097E8D8BA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3EFAD85-E4B4-5E57-1C04-1F249CDE8A7F}"/>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258680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2FFD96-6DC4-CF89-11F7-CFB352B9533C}"/>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72DD57E-DB25-9BB4-F5EA-AAD17CA443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CA6BBF6-CA53-DA2A-8E4C-F344AF27B0BD}"/>
              </a:ext>
            </a:extLst>
          </p:cNvPr>
          <p:cNvSpPr>
            <a:spLocks noGrp="1"/>
          </p:cNvSpPr>
          <p:nvPr>
            <p:ph type="dt" sz="half" idx="10"/>
          </p:nvPr>
        </p:nvSpPr>
        <p:spPr/>
        <p:txBody>
          <a:bodyPr/>
          <a:lstStyle/>
          <a:p>
            <a:fld id="{1079F99E-C12A-497C-8769-7AFD50E93C1E}" type="datetimeFigureOut">
              <a:rPr lang="tr-TR" smtClean="0"/>
              <a:t>28.04.2025</a:t>
            </a:fld>
            <a:endParaRPr lang="tr-TR"/>
          </a:p>
        </p:txBody>
      </p:sp>
      <p:sp>
        <p:nvSpPr>
          <p:cNvPr id="5" name="Alt Bilgi Yer Tutucusu 4">
            <a:extLst>
              <a:ext uri="{FF2B5EF4-FFF2-40B4-BE49-F238E27FC236}">
                <a16:creationId xmlns:a16="http://schemas.microsoft.com/office/drawing/2014/main" id="{CA52130B-2D8E-4855-0FEC-0B919EF6E95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B4A7114-8DAA-D3A7-8DFE-DCF62B3F2BEF}"/>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028344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E19045-08E9-440B-0220-D926A6698F4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DFDF7AB-F561-F50A-F5DE-5FF0BB225F6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CA5E5D9D-139B-15BD-4E2B-5F84FA881E1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24897CF-A4A2-7644-E3A1-EBD5321A9586}"/>
              </a:ext>
            </a:extLst>
          </p:cNvPr>
          <p:cNvSpPr>
            <a:spLocks noGrp="1"/>
          </p:cNvSpPr>
          <p:nvPr>
            <p:ph type="dt" sz="half" idx="10"/>
          </p:nvPr>
        </p:nvSpPr>
        <p:spPr/>
        <p:txBody>
          <a:bodyPr/>
          <a:lstStyle/>
          <a:p>
            <a:fld id="{1079F99E-C12A-497C-8769-7AFD50E93C1E}" type="datetimeFigureOut">
              <a:rPr lang="tr-TR" smtClean="0"/>
              <a:t>28.04.2025</a:t>
            </a:fld>
            <a:endParaRPr lang="tr-TR"/>
          </a:p>
        </p:txBody>
      </p:sp>
      <p:sp>
        <p:nvSpPr>
          <p:cNvPr id="6" name="Alt Bilgi Yer Tutucusu 5">
            <a:extLst>
              <a:ext uri="{FF2B5EF4-FFF2-40B4-BE49-F238E27FC236}">
                <a16:creationId xmlns:a16="http://schemas.microsoft.com/office/drawing/2014/main" id="{AD5F8070-C47E-C318-C2D9-456F92A70F0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15CE3E3-410F-80C1-99B0-6F95BF0B6C9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79856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5B3E81-B23B-DBF2-B15B-6C69514553C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D8B36C43-0CE7-707A-B238-DA0B49DF2B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E9BA2B6-BC1F-075E-28FB-D31000EDD95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F292C1A7-7FCB-8D4E-F1AC-E6D39C9FEB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43E529C-224D-9CA5-C74E-75FE90B5DC51}"/>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BD598254-6416-1863-F7A2-CAB5A106C42C}"/>
              </a:ext>
            </a:extLst>
          </p:cNvPr>
          <p:cNvSpPr>
            <a:spLocks noGrp="1"/>
          </p:cNvSpPr>
          <p:nvPr>
            <p:ph type="dt" sz="half" idx="10"/>
          </p:nvPr>
        </p:nvSpPr>
        <p:spPr/>
        <p:txBody>
          <a:bodyPr/>
          <a:lstStyle/>
          <a:p>
            <a:fld id="{1079F99E-C12A-497C-8769-7AFD50E93C1E}" type="datetimeFigureOut">
              <a:rPr lang="tr-TR" smtClean="0"/>
              <a:t>28.04.2025</a:t>
            </a:fld>
            <a:endParaRPr lang="tr-TR"/>
          </a:p>
        </p:txBody>
      </p:sp>
      <p:sp>
        <p:nvSpPr>
          <p:cNvPr id="8" name="Alt Bilgi Yer Tutucusu 7">
            <a:extLst>
              <a:ext uri="{FF2B5EF4-FFF2-40B4-BE49-F238E27FC236}">
                <a16:creationId xmlns:a16="http://schemas.microsoft.com/office/drawing/2014/main" id="{113B9DB3-8609-820F-1C49-5A0046EAD42B}"/>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4E61A71B-C549-65BF-6303-397E1BD9875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022217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3E9CE8-73A2-62E7-696D-FA93D3830F3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6B1DD985-3893-2D39-E1E9-A7EC4AE96EBC}"/>
              </a:ext>
            </a:extLst>
          </p:cNvPr>
          <p:cNvSpPr>
            <a:spLocks noGrp="1"/>
          </p:cNvSpPr>
          <p:nvPr>
            <p:ph type="dt" sz="half" idx="10"/>
          </p:nvPr>
        </p:nvSpPr>
        <p:spPr/>
        <p:txBody>
          <a:bodyPr/>
          <a:lstStyle/>
          <a:p>
            <a:fld id="{1079F99E-C12A-497C-8769-7AFD50E93C1E}" type="datetimeFigureOut">
              <a:rPr lang="tr-TR" smtClean="0"/>
              <a:t>28.04.2025</a:t>
            </a:fld>
            <a:endParaRPr lang="tr-TR"/>
          </a:p>
        </p:txBody>
      </p:sp>
      <p:sp>
        <p:nvSpPr>
          <p:cNvPr id="4" name="Alt Bilgi Yer Tutucusu 3">
            <a:extLst>
              <a:ext uri="{FF2B5EF4-FFF2-40B4-BE49-F238E27FC236}">
                <a16:creationId xmlns:a16="http://schemas.microsoft.com/office/drawing/2014/main" id="{E7EB8DDD-DCA2-9811-DE61-54AB4B4E663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BA198B76-8CA5-B41A-DDBC-C9717A46A47A}"/>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977231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ADF915A6-8033-B072-FA84-C3A7A1776A02}"/>
              </a:ext>
            </a:extLst>
          </p:cNvPr>
          <p:cNvSpPr>
            <a:spLocks noGrp="1"/>
          </p:cNvSpPr>
          <p:nvPr>
            <p:ph type="dt" sz="half" idx="10"/>
          </p:nvPr>
        </p:nvSpPr>
        <p:spPr/>
        <p:txBody>
          <a:bodyPr/>
          <a:lstStyle/>
          <a:p>
            <a:fld id="{1079F99E-C12A-497C-8769-7AFD50E93C1E}" type="datetimeFigureOut">
              <a:rPr lang="tr-TR" smtClean="0"/>
              <a:t>28.04.2025</a:t>
            </a:fld>
            <a:endParaRPr lang="tr-TR"/>
          </a:p>
        </p:txBody>
      </p:sp>
      <p:sp>
        <p:nvSpPr>
          <p:cNvPr id="3" name="Alt Bilgi Yer Tutucusu 2">
            <a:extLst>
              <a:ext uri="{FF2B5EF4-FFF2-40B4-BE49-F238E27FC236}">
                <a16:creationId xmlns:a16="http://schemas.microsoft.com/office/drawing/2014/main" id="{640FE815-B699-AD43-4DA2-CD24CCD1969E}"/>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2DAF7B00-5B99-59B4-1050-51D9EDC2159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12451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9543D7-65C2-882F-7462-3CBB14246A2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C15686D2-0E70-4EBA-127C-4A11B3DB7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AF1C5A3D-2456-989E-BF30-07BA24D80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0448C95-8C3C-A67C-A7A5-5DE1E7468C46}"/>
              </a:ext>
            </a:extLst>
          </p:cNvPr>
          <p:cNvSpPr>
            <a:spLocks noGrp="1"/>
          </p:cNvSpPr>
          <p:nvPr>
            <p:ph type="dt" sz="half" idx="10"/>
          </p:nvPr>
        </p:nvSpPr>
        <p:spPr/>
        <p:txBody>
          <a:bodyPr/>
          <a:lstStyle/>
          <a:p>
            <a:fld id="{1079F99E-C12A-497C-8769-7AFD50E93C1E}" type="datetimeFigureOut">
              <a:rPr lang="tr-TR" smtClean="0"/>
              <a:t>28.04.2025</a:t>
            </a:fld>
            <a:endParaRPr lang="tr-TR"/>
          </a:p>
        </p:txBody>
      </p:sp>
      <p:sp>
        <p:nvSpPr>
          <p:cNvPr id="6" name="Alt Bilgi Yer Tutucusu 5">
            <a:extLst>
              <a:ext uri="{FF2B5EF4-FFF2-40B4-BE49-F238E27FC236}">
                <a16:creationId xmlns:a16="http://schemas.microsoft.com/office/drawing/2014/main" id="{9F03B6AA-50A2-7CC8-2502-92ED38E86EE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18B66B1-E943-2F9D-4384-C8DB067C3498}"/>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2233975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75CC1E-BE70-7393-925F-7A4E6D4EBE6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9B46234B-1FED-1D3E-7BF0-F47B354B0C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3E90A85-873E-99B6-11E4-B048042E5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6D9E0E2-2689-0D33-55C2-9B5FC8A418E5}"/>
              </a:ext>
            </a:extLst>
          </p:cNvPr>
          <p:cNvSpPr>
            <a:spLocks noGrp="1"/>
          </p:cNvSpPr>
          <p:nvPr>
            <p:ph type="dt" sz="half" idx="10"/>
          </p:nvPr>
        </p:nvSpPr>
        <p:spPr/>
        <p:txBody>
          <a:bodyPr/>
          <a:lstStyle/>
          <a:p>
            <a:fld id="{1079F99E-C12A-497C-8769-7AFD50E93C1E}" type="datetimeFigureOut">
              <a:rPr lang="tr-TR" smtClean="0"/>
              <a:t>28.04.2025</a:t>
            </a:fld>
            <a:endParaRPr lang="tr-TR"/>
          </a:p>
        </p:txBody>
      </p:sp>
      <p:sp>
        <p:nvSpPr>
          <p:cNvPr id="6" name="Alt Bilgi Yer Tutucusu 5">
            <a:extLst>
              <a:ext uri="{FF2B5EF4-FFF2-40B4-BE49-F238E27FC236}">
                <a16:creationId xmlns:a16="http://schemas.microsoft.com/office/drawing/2014/main" id="{9042D193-2C2C-8F05-7BAD-D5D782694C2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8151D51-B633-C79B-859E-0072FDD409A6}"/>
              </a:ext>
            </a:extLst>
          </p:cNvPr>
          <p:cNvSpPr>
            <a:spLocks noGrp="1"/>
          </p:cNvSpPr>
          <p:nvPr>
            <p:ph type="sldNum" sz="quarter" idx="12"/>
          </p:nvPr>
        </p:nvSpPr>
        <p:spPr/>
        <p:txBody>
          <a:bodyPr/>
          <a:lstStyle/>
          <a:p>
            <a:fld id="{F8C904B2-2A85-4219-9BB6-A5C65A5DC284}" type="slidenum">
              <a:rPr lang="tr-TR" smtClean="0"/>
              <a:t>‹#›</a:t>
            </a:fld>
            <a:endParaRPr lang="tr-TR"/>
          </a:p>
        </p:txBody>
      </p:sp>
    </p:spTree>
    <p:extLst>
      <p:ext uri="{BB962C8B-B14F-4D97-AF65-F5344CB8AC3E}">
        <p14:creationId xmlns:p14="http://schemas.microsoft.com/office/powerpoint/2010/main" val="394390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5E1AB9A-CF91-DEEA-B3BA-CBF8AC027E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70E95C3-EAEF-C3FA-C9C3-7A501D0EC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37D20E1-7111-4355-6784-82A6F1586C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79F99E-C12A-497C-8769-7AFD50E93C1E}" type="datetimeFigureOut">
              <a:rPr lang="tr-TR" smtClean="0"/>
              <a:t>28.04.2025</a:t>
            </a:fld>
            <a:endParaRPr lang="tr-TR"/>
          </a:p>
        </p:txBody>
      </p:sp>
      <p:sp>
        <p:nvSpPr>
          <p:cNvPr id="5" name="Alt Bilgi Yer Tutucusu 4">
            <a:extLst>
              <a:ext uri="{FF2B5EF4-FFF2-40B4-BE49-F238E27FC236}">
                <a16:creationId xmlns:a16="http://schemas.microsoft.com/office/drawing/2014/main" id="{F9FC51C6-B288-314A-BF0F-F5934804C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B3D01481-92C5-BFC7-77AF-0FAFD662B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C904B2-2A85-4219-9BB6-A5C65A5DC284}" type="slidenum">
              <a:rPr lang="tr-TR" smtClean="0"/>
              <a:t>‹#›</a:t>
            </a:fld>
            <a:endParaRPr lang="tr-TR"/>
          </a:p>
        </p:txBody>
      </p:sp>
    </p:spTree>
    <p:extLst>
      <p:ext uri="{BB962C8B-B14F-4D97-AF65-F5344CB8AC3E}">
        <p14:creationId xmlns:p14="http://schemas.microsoft.com/office/powerpoint/2010/main" val="3713213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25.jpeg"/><Relationship Id="rId4" Type="http://schemas.openxmlformats.org/officeDocument/2006/relationships/image" Target="../media/image20.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6B8E7C2-DB1A-0EA2-C9D5-9608476A3423}"/>
              </a:ext>
            </a:extLst>
          </p:cNvPr>
          <p:cNvSpPr>
            <a:spLocks noGrp="1"/>
          </p:cNvSpPr>
          <p:nvPr>
            <p:ph type="ctrTitle"/>
          </p:nvPr>
        </p:nvSpPr>
        <p:spPr>
          <a:xfrm>
            <a:off x="5297762" y="640080"/>
            <a:ext cx="6251110" cy="3566160"/>
          </a:xfrm>
        </p:spPr>
        <p:txBody>
          <a:bodyPr anchor="b">
            <a:normAutofit/>
          </a:bodyPr>
          <a:lstStyle/>
          <a:p>
            <a:pPr algn="l"/>
            <a:r>
              <a:rPr lang="tr-TR" sz="5400" dirty="0"/>
              <a:t>Yatırımcı Sunumu</a:t>
            </a:r>
          </a:p>
        </p:txBody>
      </p:sp>
      <p:sp>
        <p:nvSpPr>
          <p:cNvPr id="3" name="Alt Başlık 2">
            <a:extLst>
              <a:ext uri="{FF2B5EF4-FFF2-40B4-BE49-F238E27FC236}">
                <a16:creationId xmlns:a16="http://schemas.microsoft.com/office/drawing/2014/main" id="{3A767C01-30DA-B856-AC03-8D5B3F24E74E}"/>
              </a:ext>
            </a:extLst>
          </p:cNvPr>
          <p:cNvSpPr>
            <a:spLocks noGrp="1"/>
          </p:cNvSpPr>
          <p:nvPr>
            <p:ph type="subTitle" idx="1"/>
          </p:nvPr>
        </p:nvSpPr>
        <p:spPr>
          <a:xfrm>
            <a:off x="5297760" y="4636008"/>
            <a:ext cx="6251111" cy="1572768"/>
          </a:xfrm>
        </p:spPr>
        <p:txBody>
          <a:bodyPr>
            <a:normAutofit/>
          </a:bodyPr>
          <a:lstStyle/>
          <a:p>
            <a:pPr algn="l"/>
            <a:r>
              <a:rPr lang="tr-TR" dirty="0"/>
              <a:t>Draw </a:t>
            </a:r>
            <a:r>
              <a:rPr lang="tr-TR" dirty="0" err="1"/>
              <a:t>Your</a:t>
            </a:r>
            <a:r>
              <a:rPr lang="tr-TR" dirty="0"/>
              <a:t> </a:t>
            </a:r>
            <a:r>
              <a:rPr lang="tr-TR" dirty="0" err="1"/>
              <a:t>Own</a:t>
            </a:r>
            <a:r>
              <a:rPr lang="tr-TR" dirty="0"/>
              <a:t> </a:t>
            </a:r>
            <a:r>
              <a:rPr lang="tr-TR" dirty="0" err="1"/>
              <a:t>Line</a:t>
            </a:r>
            <a:r>
              <a:rPr lang="tr-TR" dirty="0"/>
              <a:t>!</a:t>
            </a:r>
          </a:p>
        </p:txBody>
      </p:sp>
      <p:pic>
        <p:nvPicPr>
          <p:cNvPr id="10" name="Resim 9" descr="bulut, düzlem, uçak, gökyüzü, dış mekan içeren bir resim&#10;&#10;Yapay zeka tarafından oluşturulan içerik yanlış olabilir.">
            <a:extLst>
              <a:ext uri="{FF2B5EF4-FFF2-40B4-BE49-F238E27FC236}">
                <a16:creationId xmlns:a16="http://schemas.microsoft.com/office/drawing/2014/main" id="{A6C0881D-1C04-05F2-A9DE-B32F3734DFCD}"/>
              </a:ext>
            </a:extLst>
          </p:cNvPr>
          <p:cNvPicPr>
            <a:picLocks noChangeAspect="1"/>
          </p:cNvPicPr>
          <p:nvPr/>
        </p:nvPicPr>
        <p:blipFill>
          <a:blip r:embed="rId2">
            <a:extLst>
              <a:ext uri="{28A0092B-C50C-407E-A947-70E740481C1C}">
                <a14:useLocalDpi xmlns:a14="http://schemas.microsoft.com/office/drawing/2010/main" val="0"/>
              </a:ext>
            </a:extLst>
          </a:blip>
          <a:srcRect l="8725" r="72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658A02F2-D095-5275-2340-ACEFE4EBF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208" y="4965405"/>
            <a:ext cx="3362792" cy="1892595"/>
          </a:xfrm>
          <a:prstGeom prst="rect">
            <a:avLst/>
          </a:prstGeom>
        </p:spPr>
      </p:pic>
    </p:spTree>
    <p:extLst>
      <p:ext uri="{BB962C8B-B14F-4D97-AF65-F5344CB8AC3E}">
        <p14:creationId xmlns:p14="http://schemas.microsoft.com/office/powerpoint/2010/main" val="2846770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470A3-740A-036D-3325-11359463784F}"/>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284D4C0F-1259-C7DA-1D4B-6A7407480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14" name="Başlık 4">
            <a:extLst>
              <a:ext uri="{FF2B5EF4-FFF2-40B4-BE49-F238E27FC236}">
                <a16:creationId xmlns:a16="http://schemas.microsoft.com/office/drawing/2014/main" id="{75ADA5D9-3274-6DC1-3EB1-21B58DD76341}"/>
              </a:ext>
            </a:extLst>
          </p:cNvPr>
          <p:cNvSpPr>
            <a:spLocks noGrp="1"/>
          </p:cNvSpPr>
          <p:nvPr>
            <p:ph type="ctrTitle"/>
          </p:nvPr>
        </p:nvSpPr>
        <p:spPr>
          <a:xfrm>
            <a:off x="2800538" y="330278"/>
            <a:ext cx="6590923" cy="988828"/>
          </a:xfrm>
        </p:spPr>
        <p:txBody>
          <a:bodyPr>
            <a:normAutofit fontScale="90000"/>
          </a:bodyPr>
          <a:lstStyle/>
          <a:p>
            <a:r>
              <a:rPr lang="en-US" dirty="0" err="1">
                <a:latin typeface="Biome" panose="020B0503030204020804" pitchFamily="34" charset="0"/>
                <a:cs typeface="Biome" panose="020B0503030204020804" pitchFamily="34" charset="0"/>
              </a:rPr>
              <a:t>Yatırımcılara</a:t>
            </a:r>
            <a:r>
              <a:rPr lang="en-US" dirty="0">
                <a:latin typeface="Biome" panose="020B0503030204020804" pitchFamily="34" charset="0"/>
                <a:cs typeface="Biome" panose="020B0503030204020804" pitchFamily="34" charset="0"/>
              </a:rPr>
              <a:t> </a:t>
            </a:r>
            <a:r>
              <a:rPr lang="en-US" dirty="0" err="1">
                <a:latin typeface="Biome" panose="020B0503030204020804" pitchFamily="34" charset="0"/>
                <a:cs typeface="Biome" panose="020B0503030204020804" pitchFamily="34" charset="0"/>
              </a:rPr>
              <a:t>Çağrı</a:t>
            </a:r>
            <a:endParaRPr lang="tr-TR" dirty="0">
              <a:latin typeface="Biome" panose="020B0503030204020804" pitchFamily="34" charset="0"/>
              <a:cs typeface="Biome" panose="020B0503030204020804" pitchFamily="34" charset="0"/>
            </a:endParaRPr>
          </a:p>
        </p:txBody>
      </p:sp>
      <p:sp>
        <p:nvSpPr>
          <p:cNvPr id="3" name="Metin kutusu 2">
            <a:extLst>
              <a:ext uri="{FF2B5EF4-FFF2-40B4-BE49-F238E27FC236}">
                <a16:creationId xmlns:a16="http://schemas.microsoft.com/office/drawing/2014/main" id="{5F12C25D-7E5A-7B06-99B9-A154D2E70D46}"/>
              </a:ext>
            </a:extLst>
          </p:cNvPr>
          <p:cNvSpPr txBox="1"/>
          <p:nvPr/>
        </p:nvSpPr>
        <p:spPr>
          <a:xfrm>
            <a:off x="700135" y="1660690"/>
            <a:ext cx="10791730" cy="3693319"/>
          </a:xfrm>
          <a:prstGeom prst="rect">
            <a:avLst/>
          </a:prstGeom>
          <a:noFill/>
        </p:spPr>
        <p:txBody>
          <a:bodyPr wrap="square">
            <a:spAutoFit/>
          </a:bodyPr>
          <a:lstStyle/>
          <a:p>
            <a:r>
              <a:rPr lang="en-US" dirty="0" err="1">
                <a:solidFill>
                  <a:srgbClr val="F15A24"/>
                </a:solidFill>
                <a:latin typeface="Verdana" panose="020B0604030504040204" pitchFamily="34" charset="0"/>
                <a:ea typeface="Verdana" panose="020B0604030504040204" pitchFamily="34" charset="0"/>
              </a:rPr>
              <a:t>Yapay</a:t>
            </a:r>
            <a:r>
              <a:rPr lang="en-US" dirty="0">
                <a:solidFill>
                  <a:srgbClr val="F15A24"/>
                </a:solidFill>
                <a:latin typeface="Verdana" panose="020B0604030504040204" pitchFamily="34" charset="0"/>
                <a:ea typeface="Verdana" panose="020B0604030504040204" pitchFamily="34" charset="0"/>
              </a:rPr>
              <a:t> zek</a:t>
            </a:r>
            <a:r>
              <a:rPr lang="tr-TR" dirty="0">
                <a:solidFill>
                  <a:srgbClr val="F15A24"/>
                </a:solidFill>
                <a:latin typeface="Verdana" panose="020B0604030504040204" pitchFamily="34" charset="0"/>
                <a:ea typeface="Verdana" panose="020B0604030504040204" pitchFamily="34" charset="0"/>
              </a:rPr>
              <a:t>â</a:t>
            </a:r>
            <a:r>
              <a:rPr lang="en-US" dirty="0">
                <a:solidFill>
                  <a:srgbClr val="F15A24"/>
                </a:solidFill>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odaklı</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ciddi</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bir</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Ar</a:t>
            </a:r>
            <a:r>
              <a:rPr lang="en-US" dirty="0">
                <a:latin typeface="Verdana" panose="020B0604030504040204" pitchFamily="34" charset="0"/>
                <a:ea typeface="Verdana" panose="020B0604030504040204" pitchFamily="34" charset="0"/>
              </a:rPr>
              <a:t>-Ge </a:t>
            </a:r>
            <a:r>
              <a:rPr lang="en-US" dirty="0" err="1">
                <a:latin typeface="Verdana" panose="020B0604030504040204" pitchFamily="34" charset="0"/>
                <a:ea typeface="Verdana" panose="020B0604030504040204" pitchFamily="34" charset="0"/>
              </a:rPr>
              <a:t>süreci</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gerektiren</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bu</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proje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için</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yaptığımız</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detaylı</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araştırmalar</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maksimum</a:t>
            </a:r>
            <a:r>
              <a:rPr lang="en-US" dirty="0">
                <a:latin typeface="Verdana" panose="020B0604030504040204" pitchFamily="34" charset="0"/>
                <a:ea typeface="Verdana" panose="020B0604030504040204" pitchFamily="34" charset="0"/>
              </a:rPr>
              <a:t> 3 </a:t>
            </a:r>
            <a:r>
              <a:rPr lang="en-US" dirty="0" err="1">
                <a:latin typeface="Verdana" panose="020B0604030504040204" pitchFamily="34" charset="0"/>
                <a:ea typeface="Verdana" panose="020B0604030504040204" pitchFamily="34" charset="0"/>
              </a:rPr>
              <a:t>yıl</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içinde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önemli</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miktarda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kâra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geçeceğimizi</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gösteriyor</a:t>
            </a:r>
            <a:r>
              <a:rPr lang="en-US" dirty="0">
                <a:latin typeface="Verdana" panose="020B0604030504040204" pitchFamily="34" charset="0"/>
                <a:ea typeface="Verdana" panose="020B0604030504040204" pitchFamily="34" charset="0"/>
              </a:rPr>
              <a:t>. Bu </a:t>
            </a:r>
            <a:r>
              <a:rPr lang="en-US" dirty="0" err="1">
                <a:latin typeface="Verdana" panose="020B0604030504040204" pitchFamily="34" charset="0"/>
                <a:ea typeface="Verdana" panose="020B0604030504040204" pitchFamily="34" charset="0"/>
              </a:rPr>
              <a:t>süreçte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uygulamamızı</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en</a:t>
            </a:r>
            <a:r>
              <a:rPr lang="en-US" dirty="0">
                <a:latin typeface="Verdana" panose="020B0604030504040204" pitchFamily="34" charset="0"/>
                <a:ea typeface="Verdana" panose="020B0604030504040204" pitchFamily="34" charset="0"/>
              </a:rPr>
              <a:t> iyi </a:t>
            </a:r>
            <a:r>
              <a:rPr lang="en-US" dirty="0" err="1">
                <a:latin typeface="Verdana" panose="020B0604030504040204" pitchFamily="34" charset="0"/>
                <a:ea typeface="Verdana" panose="020B0604030504040204" pitchFamily="34" charset="0"/>
              </a:rPr>
              <a:t>şekilde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geliştirmek</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ve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pazar</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payımızı</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güçlendirmek</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için</a:t>
            </a:r>
            <a:r>
              <a:rPr lang="en-US" dirty="0">
                <a:latin typeface="Verdana" panose="020B0604030504040204" pitchFamily="34" charset="0"/>
                <a:ea typeface="Verdana" panose="020B0604030504040204" pitchFamily="34" charset="0"/>
              </a:rPr>
              <a:t> ilk </a:t>
            </a:r>
            <a:r>
              <a:rPr lang="en-US" dirty="0" err="1">
                <a:latin typeface="Verdana" panose="020B0604030504040204" pitchFamily="34" charset="0"/>
                <a:ea typeface="Verdana" panose="020B0604030504040204" pitchFamily="34" charset="0"/>
              </a:rPr>
              <a:t>yatırım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turunda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şirketimizin</a:t>
            </a:r>
            <a:r>
              <a:rPr lang="en-US" dirty="0">
                <a:latin typeface="Verdana" panose="020B0604030504040204" pitchFamily="34" charset="0"/>
                <a:ea typeface="Verdana" panose="020B0604030504040204" pitchFamily="34" charset="0"/>
              </a:rPr>
              <a:t> </a:t>
            </a:r>
            <a:r>
              <a:rPr lang="en-US" dirty="0">
                <a:solidFill>
                  <a:srgbClr val="FBA81C"/>
                </a:solidFill>
                <a:latin typeface="Verdana" panose="020B0604030504040204" pitchFamily="34" charset="0"/>
                <a:ea typeface="Verdana" panose="020B0604030504040204" pitchFamily="34" charset="0"/>
              </a:rPr>
              <a:t>%15’lik </a:t>
            </a:r>
            <a:r>
              <a:rPr lang="en-US" dirty="0" err="1">
                <a:latin typeface="Verdana" panose="020B0604030504040204" pitchFamily="34" charset="0"/>
                <a:ea typeface="Verdana" panose="020B0604030504040204" pitchFamily="34" charset="0"/>
              </a:rPr>
              <a:t>hissesi</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karşılığında</a:t>
            </a:r>
            <a:r>
              <a:rPr lang="en-US" dirty="0">
                <a:latin typeface="Verdana" panose="020B0604030504040204" pitchFamily="34" charset="0"/>
                <a:ea typeface="Verdana" panose="020B0604030504040204" pitchFamily="34" charset="0"/>
              </a:rPr>
              <a:t> </a:t>
            </a:r>
            <a:r>
              <a:rPr lang="en-US" dirty="0">
                <a:solidFill>
                  <a:srgbClr val="FBA81C"/>
                </a:solidFill>
                <a:latin typeface="Verdana" panose="020B0604030504040204" pitchFamily="34" charset="0"/>
                <a:ea typeface="Verdana" panose="020B0604030504040204" pitchFamily="34" charset="0"/>
              </a:rPr>
              <a:t>$175.000 </a:t>
            </a:r>
            <a:r>
              <a:rPr lang="en-US" dirty="0" err="1">
                <a:latin typeface="Verdana" panose="020B0604030504040204" pitchFamily="34" charset="0"/>
                <a:ea typeface="Verdana" panose="020B0604030504040204" pitchFamily="34" charset="0"/>
              </a:rPr>
              <a:t>yatırım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arıyoruz</a:t>
            </a:r>
            <a:r>
              <a:rPr lang="en-US" dirty="0">
                <a:latin typeface="Verdana" panose="020B0604030504040204" pitchFamily="34" charset="0"/>
                <a:ea typeface="Verdana" panose="020B0604030504040204" pitchFamily="34" charset="0"/>
              </a:rPr>
              <a:t>.</a:t>
            </a:r>
            <a:endParaRPr lang="tr-TR" dirty="0">
              <a:latin typeface="Verdana" panose="020B0604030504040204" pitchFamily="34" charset="0"/>
              <a:ea typeface="Verdana" panose="020B0604030504040204" pitchFamily="34" charset="0"/>
            </a:endParaRPr>
          </a:p>
          <a:p>
            <a:endParaRPr lang="tr-TR"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Toplam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yatırım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ihtiyacımız</a:t>
            </a:r>
            <a:r>
              <a:rPr lang="en-US" dirty="0">
                <a:latin typeface="Verdana" panose="020B0604030504040204" pitchFamily="34" charset="0"/>
                <a:ea typeface="Verdana" panose="020B0604030504040204" pitchFamily="34" charset="0"/>
              </a:rPr>
              <a:t> $350.000 </a:t>
            </a:r>
            <a:r>
              <a:rPr lang="en-US" dirty="0" err="1">
                <a:latin typeface="Verdana" panose="020B0604030504040204" pitchFamily="34" charset="0"/>
                <a:ea typeface="Verdana" panose="020B0604030504040204" pitchFamily="34" charset="0"/>
              </a:rPr>
              <a:t>olup</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ilerleyen</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süreçte</a:t>
            </a:r>
            <a:r>
              <a:rPr lang="en-US" dirty="0">
                <a:latin typeface="Verdana" panose="020B0604030504040204" pitchFamily="34" charset="0"/>
                <a:ea typeface="Verdana" panose="020B0604030504040204" pitchFamily="34" charset="0"/>
              </a:rPr>
              <a:t> 2. </a:t>
            </a:r>
            <a:r>
              <a:rPr lang="en-US" dirty="0" err="1">
                <a:latin typeface="Verdana" panose="020B0604030504040204" pitchFamily="34" charset="0"/>
                <a:ea typeface="Verdana" panose="020B0604030504040204" pitchFamily="34" charset="0"/>
              </a:rPr>
              <a:t>yatırım</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turunda</a:t>
            </a:r>
            <a:r>
              <a:rPr lang="en-US" dirty="0">
                <a:latin typeface="Verdana" panose="020B0604030504040204" pitchFamily="34" charset="0"/>
                <a:ea typeface="Verdana" panose="020B0604030504040204" pitchFamily="34" charset="0"/>
              </a:rPr>
              <a:t> ek %10 </a:t>
            </a:r>
            <a:r>
              <a:rPr lang="en-US" dirty="0" err="1">
                <a:latin typeface="Verdana" panose="020B0604030504040204" pitchFamily="34" charset="0"/>
                <a:ea typeface="Verdana" panose="020B0604030504040204" pitchFamily="34" charset="0"/>
              </a:rPr>
              <a:t>hisse</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karşılığında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kalan</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fonlama</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ihtiyacını</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karşılamayı</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planlıyoruz</a:t>
            </a:r>
            <a:r>
              <a:rPr lang="en-US" dirty="0">
                <a:latin typeface="Verdana" panose="020B0604030504040204" pitchFamily="34" charset="0"/>
                <a:ea typeface="Verdana" panose="020B0604030504040204" pitchFamily="34" charset="0"/>
              </a:rPr>
              <a:t>. </a:t>
            </a:r>
            <a:r>
              <a:rPr lang="en-US" dirty="0" err="1">
                <a:latin typeface="Verdana" panose="020B0604030504040204" pitchFamily="34" charset="0"/>
                <a:ea typeface="Verdana" panose="020B0604030504040204" pitchFamily="34" charset="0"/>
              </a:rPr>
              <a:t>Ancak</a:t>
            </a:r>
            <a:r>
              <a:rPr lang="en-US" dirty="0">
                <a:latin typeface="Verdana" panose="020B0604030504040204" pitchFamily="34" charset="0"/>
                <a:ea typeface="Verdana" panose="020B0604030504040204" pitchFamily="34" charset="0"/>
              </a:rPr>
              <a:t>, </a:t>
            </a:r>
            <a:r>
              <a:rPr lang="en-US" dirty="0" err="1">
                <a:solidFill>
                  <a:srgbClr val="F15A24"/>
                </a:solidFill>
                <a:latin typeface="Verdana" panose="020B0604030504040204" pitchFamily="34" charset="0"/>
                <a:ea typeface="Verdana" panose="020B0604030504040204" pitchFamily="34" charset="0"/>
              </a:rPr>
              <a:t>yatırım</a:t>
            </a:r>
            <a:r>
              <a:rPr lang="en-US" dirty="0">
                <a:solidFill>
                  <a:srgbClr val="F15A24"/>
                </a:solidFill>
                <a:latin typeface="Verdana" panose="020B0604030504040204" pitchFamily="34" charset="0"/>
                <a:ea typeface="Verdana" panose="020B0604030504040204" pitchFamily="34" charset="0"/>
              </a:rPr>
              <a:t> </a:t>
            </a:r>
            <a:r>
              <a:rPr lang="en-US" dirty="0" err="1">
                <a:solidFill>
                  <a:srgbClr val="F15A24"/>
                </a:solidFill>
                <a:latin typeface="Verdana" panose="020B0604030504040204" pitchFamily="34" charset="0"/>
                <a:ea typeface="Verdana" panose="020B0604030504040204" pitchFamily="34" charset="0"/>
              </a:rPr>
              <a:t>sürecinde</a:t>
            </a:r>
            <a:r>
              <a:rPr lang="en-US" dirty="0">
                <a:solidFill>
                  <a:srgbClr val="F15A24"/>
                </a:solidFill>
                <a:latin typeface="Verdana" panose="020B0604030504040204" pitchFamily="34" charset="0"/>
                <a:ea typeface="Verdana" panose="020B0604030504040204" pitchFamily="34" charset="0"/>
              </a:rPr>
              <a:t> </a:t>
            </a:r>
            <a:r>
              <a:rPr lang="en-US" dirty="0" err="1">
                <a:solidFill>
                  <a:srgbClr val="F15A24"/>
                </a:solidFill>
                <a:latin typeface="Verdana" panose="020B0604030504040204" pitchFamily="34" charset="0"/>
                <a:ea typeface="Verdana" panose="020B0604030504040204" pitchFamily="34" charset="0"/>
              </a:rPr>
              <a:t>stratejik</a:t>
            </a:r>
            <a:r>
              <a:rPr lang="en-US" dirty="0">
                <a:solidFill>
                  <a:srgbClr val="F15A24"/>
                </a:solidFill>
                <a:latin typeface="Verdana" panose="020B0604030504040204" pitchFamily="34" charset="0"/>
                <a:ea typeface="Verdana" panose="020B0604030504040204" pitchFamily="34" charset="0"/>
              </a:rPr>
              <a:t> </a:t>
            </a:r>
            <a:r>
              <a:rPr lang="en-US" dirty="0" err="1">
                <a:solidFill>
                  <a:srgbClr val="F15A24"/>
                </a:solidFill>
                <a:latin typeface="Verdana" panose="020B0604030504040204" pitchFamily="34" charset="0"/>
                <a:ea typeface="Verdana" panose="020B0604030504040204" pitchFamily="34" charset="0"/>
              </a:rPr>
              <a:t>ortaklıklar</a:t>
            </a:r>
            <a:r>
              <a:rPr lang="en-US" dirty="0">
                <a:solidFill>
                  <a:srgbClr val="F15A24"/>
                </a:solidFill>
                <a:latin typeface="Verdana" panose="020B0604030504040204" pitchFamily="34" charset="0"/>
                <a:ea typeface="Verdana" panose="020B0604030504040204" pitchFamily="34" charset="0"/>
              </a:rPr>
              <a:t> </a:t>
            </a:r>
            <a:r>
              <a:rPr lang="en-US" dirty="0" err="1">
                <a:solidFill>
                  <a:srgbClr val="F15A24"/>
                </a:solidFill>
                <a:latin typeface="Verdana" panose="020B0604030504040204" pitchFamily="34" charset="0"/>
                <a:ea typeface="Verdana" panose="020B0604030504040204" pitchFamily="34" charset="0"/>
              </a:rPr>
              <a:t>ve</a:t>
            </a:r>
            <a:r>
              <a:rPr lang="en-US" dirty="0">
                <a:solidFill>
                  <a:srgbClr val="F15A24"/>
                </a:solidFill>
                <a:latin typeface="Verdana" panose="020B0604030504040204" pitchFamily="34" charset="0"/>
                <a:ea typeface="Verdana" panose="020B0604030504040204" pitchFamily="34" charset="0"/>
              </a:rPr>
              <a:t> </a:t>
            </a:r>
            <a:r>
              <a:rPr lang="en-US" dirty="0" err="1">
                <a:solidFill>
                  <a:srgbClr val="F15A24"/>
                </a:solidFill>
                <a:latin typeface="Verdana" panose="020B0604030504040204" pitchFamily="34" charset="0"/>
                <a:ea typeface="Verdana" panose="020B0604030504040204" pitchFamily="34" charset="0"/>
              </a:rPr>
              <a:t>karşılıklı</a:t>
            </a:r>
            <a:r>
              <a:rPr lang="en-US" dirty="0">
                <a:solidFill>
                  <a:srgbClr val="F15A24"/>
                </a:solidFill>
                <a:latin typeface="Verdana" panose="020B0604030504040204" pitchFamily="34" charset="0"/>
                <a:ea typeface="Verdana" panose="020B0604030504040204" pitchFamily="34" charset="0"/>
              </a:rPr>
              <a:t> </a:t>
            </a:r>
            <a:r>
              <a:rPr lang="en-US" dirty="0" err="1">
                <a:solidFill>
                  <a:srgbClr val="F15A24"/>
                </a:solidFill>
                <a:latin typeface="Verdana" panose="020B0604030504040204" pitchFamily="34" charset="0"/>
                <a:ea typeface="Verdana" panose="020B0604030504040204" pitchFamily="34" charset="0"/>
              </a:rPr>
              <a:t>müzakereler</a:t>
            </a:r>
            <a:r>
              <a:rPr lang="en-US" dirty="0">
                <a:solidFill>
                  <a:srgbClr val="F15A24"/>
                </a:solidFill>
                <a:latin typeface="Verdana" panose="020B0604030504040204" pitchFamily="34" charset="0"/>
                <a:ea typeface="Verdana" panose="020B0604030504040204" pitchFamily="34" charset="0"/>
              </a:rPr>
              <a:t> </a:t>
            </a:r>
            <a:r>
              <a:rPr lang="en-US" dirty="0" err="1">
                <a:solidFill>
                  <a:srgbClr val="F15A24"/>
                </a:solidFill>
                <a:latin typeface="Verdana" panose="020B0604030504040204" pitchFamily="34" charset="0"/>
                <a:ea typeface="Verdana" panose="020B0604030504040204" pitchFamily="34" charset="0"/>
              </a:rPr>
              <a:t>doğrultusunda</a:t>
            </a:r>
            <a:r>
              <a:rPr lang="en-US" dirty="0">
                <a:solidFill>
                  <a:srgbClr val="F15A24"/>
                </a:solidFill>
                <a:latin typeface="Verdana" panose="020B0604030504040204" pitchFamily="34" charset="0"/>
                <a:ea typeface="Verdana" panose="020B0604030504040204" pitchFamily="34" charset="0"/>
              </a:rPr>
              <a:t> </a:t>
            </a:r>
            <a:r>
              <a:rPr lang="en-US" dirty="0" err="1">
                <a:solidFill>
                  <a:srgbClr val="F15A24"/>
                </a:solidFill>
                <a:latin typeface="Verdana" panose="020B0604030504040204" pitchFamily="34" charset="0"/>
                <a:ea typeface="Verdana" panose="020B0604030504040204" pitchFamily="34" charset="0"/>
              </a:rPr>
              <a:t>farklı</a:t>
            </a:r>
            <a:r>
              <a:rPr lang="en-US" dirty="0">
                <a:solidFill>
                  <a:srgbClr val="F15A24"/>
                </a:solidFill>
                <a:latin typeface="Verdana" panose="020B0604030504040204" pitchFamily="34" charset="0"/>
                <a:ea typeface="Verdana" panose="020B0604030504040204" pitchFamily="34" charset="0"/>
              </a:rPr>
              <a:t> </a:t>
            </a:r>
            <a:r>
              <a:rPr lang="en-US" dirty="0" err="1">
                <a:solidFill>
                  <a:srgbClr val="F15A24"/>
                </a:solidFill>
                <a:latin typeface="Verdana" panose="020B0604030504040204" pitchFamily="34" charset="0"/>
                <a:ea typeface="Verdana" panose="020B0604030504040204" pitchFamily="34" charset="0"/>
              </a:rPr>
              <a:t>yatırım</a:t>
            </a:r>
            <a:r>
              <a:rPr lang="en-US" dirty="0">
                <a:solidFill>
                  <a:srgbClr val="F15A24"/>
                </a:solidFill>
                <a:latin typeface="Verdana" panose="020B0604030504040204" pitchFamily="34" charset="0"/>
                <a:ea typeface="Verdana" panose="020B0604030504040204" pitchFamily="34" charset="0"/>
              </a:rPr>
              <a:t> </a:t>
            </a:r>
            <a:r>
              <a:rPr lang="en-US" dirty="0" err="1">
                <a:solidFill>
                  <a:srgbClr val="F15A24"/>
                </a:solidFill>
                <a:latin typeface="Verdana" panose="020B0604030504040204" pitchFamily="34" charset="0"/>
                <a:ea typeface="Verdana" panose="020B0604030504040204" pitchFamily="34" charset="0"/>
              </a:rPr>
              <a:t>modellerine</a:t>
            </a:r>
            <a:r>
              <a:rPr lang="en-US" dirty="0">
                <a:solidFill>
                  <a:srgbClr val="F15A24"/>
                </a:solidFill>
                <a:latin typeface="Verdana" panose="020B0604030504040204" pitchFamily="34" charset="0"/>
                <a:ea typeface="Verdana" panose="020B0604030504040204" pitchFamily="34" charset="0"/>
              </a:rPr>
              <a:t> de </a:t>
            </a:r>
            <a:r>
              <a:rPr lang="en-US" dirty="0" err="1">
                <a:solidFill>
                  <a:srgbClr val="F15A24"/>
                </a:solidFill>
                <a:latin typeface="Verdana" panose="020B0604030504040204" pitchFamily="34" charset="0"/>
                <a:ea typeface="Verdana" panose="020B0604030504040204" pitchFamily="34" charset="0"/>
              </a:rPr>
              <a:t>açığız</a:t>
            </a:r>
            <a:r>
              <a:rPr lang="en-US" dirty="0">
                <a:solidFill>
                  <a:srgbClr val="F15A24"/>
                </a:solidFill>
                <a:latin typeface="Verdana" panose="020B0604030504040204" pitchFamily="34" charset="0"/>
                <a:ea typeface="Verdana" panose="020B0604030504040204" pitchFamily="34" charset="0"/>
              </a:rPr>
              <a:t>.</a:t>
            </a:r>
            <a:r>
              <a:rPr lang="en-US" dirty="0">
                <a:latin typeface="Verdana" panose="020B0604030504040204" pitchFamily="34" charset="0"/>
                <a:ea typeface="Verdana" panose="020B0604030504040204" pitchFamily="34" charset="0"/>
              </a:rPr>
              <a:t> </a:t>
            </a:r>
            <a:endParaRPr lang="tr-TR" dirty="0">
              <a:latin typeface="Verdana" panose="020B0604030504040204" pitchFamily="34" charset="0"/>
              <a:ea typeface="Verdana" panose="020B0604030504040204" pitchFamily="34" charset="0"/>
            </a:endParaRPr>
          </a:p>
          <a:p>
            <a:endParaRPr lang="tr-TR" dirty="0">
              <a:latin typeface="Verdana" panose="020B0604030504040204" pitchFamily="34" charset="0"/>
              <a:ea typeface="Verdana" panose="020B0604030504040204" pitchFamily="34" charset="0"/>
            </a:endParaRPr>
          </a:p>
          <a:p>
            <a:r>
              <a:rPr lang="en-US" i="1" dirty="0" err="1">
                <a:latin typeface="Verdana" panose="020B0604030504040204" pitchFamily="34" charset="0"/>
                <a:ea typeface="Verdana" panose="020B0604030504040204" pitchFamily="34" charset="0"/>
              </a:rPr>
              <a:t>Apphona</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olarak</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bu</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projenin</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yalnızca</a:t>
            </a:r>
            <a:r>
              <a:rPr lang="en-US" i="1" dirty="0">
                <a:latin typeface="Verdana" panose="020B0604030504040204" pitchFamily="34" charset="0"/>
                <a:ea typeface="Verdana" panose="020B0604030504040204" pitchFamily="34" charset="0"/>
              </a:rPr>
              <a:t> </a:t>
            </a:r>
            <a:r>
              <a:rPr lang="tr-TR" i="1" dirty="0">
                <a:latin typeface="Verdana" panose="020B0604030504040204" pitchFamily="34" charset="0"/>
                <a:ea typeface="Verdana" panose="020B0604030504040204" pitchFamily="34" charset="0"/>
              </a:rPr>
              <a:t>fi</a:t>
            </a:r>
            <a:r>
              <a:rPr lang="en-US" i="1" dirty="0" err="1">
                <a:latin typeface="Verdana" panose="020B0604030504040204" pitchFamily="34" charset="0"/>
                <a:ea typeface="Verdana" panose="020B0604030504040204" pitchFamily="34" charset="0"/>
              </a:rPr>
              <a:t>nansal</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bir</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yatırım</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değil</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aynı</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zamanda</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hızla</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büyüyen</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bir</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sektörde</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stratejik</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bir</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fırsat</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sunduğuna</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inanıyoruz</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Vizyonumuzu</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paylaşan</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yatırımcılarımızı</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bu</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heyecan</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verici</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yolculukta</a:t>
            </a:r>
            <a:r>
              <a:rPr lang="en-US" i="1" dirty="0">
                <a:latin typeface="Verdana" panose="020B0604030504040204" pitchFamily="34" charset="0"/>
                <a:ea typeface="Verdana" panose="020B0604030504040204" pitchFamily="34" charset="0"/>
              </a:rPr>
              <a:t> bize </a:t>
            </a:r>
            <a:r>
              <a:rPr lang="en-US" i="1" dirty="0" err="1">
                <a:latin typeface="Verdana" panose="020B0604030504040204" pitchFamily="34" charset="0"/>
                <a:ea typeface="Verdana" panose="020B0604030504040204" pitchFamily="34" charset="0"/>
              </a:rPr>
              <a:t>katılmaya</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davet</a:t>
            </a:r>
            <a:r>
              <a:rPr lang="en-US" i="1" dirty="0">
                <a:latin typeface="Verdana" panose="020B0604030504040204" pitchFamily="34" charset="0"/>
                <a:ea typeface="Verdana" panose="020B0604030504040204" pitchFamily="34" charset="0"/>
              </a:rPr>
              <a:t> </a:t>
            </a:r>
            <a:r>
              <a:rPr lang="en-US" i="1" dirty="0" err="1">
                <a:latin typeface="Verdana" panose="020B0604030504040204" pitchFamily="34" charset="0"/>
                <a:ea typeface="Verdana" panose="020B0604030504040204" pitchFamily="34" charset="0"/>
              </a:rPr>
              <a:t>ediyoruz</a:t>
            </a:r>
            <a:r>
              <a:rPr lang="en-US" i="1" dirty="0">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418459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FCDE606-FE99-E7BA-10DC-8509DEF1979E}"/>
              </a:ext>
            </a:extLst>
          </p:cNvPr>
          <p:cNvSpPr/>
          <p:nvPr/>
        </p:nvSpPr>
        <p:spPr>
          <a:xfrm>
            <a:off x="812571" y="5420999"/>
            <a:ext cx="3339428" cy="408000"/>
          </a:xfrm>
          <a:custGeom>
            <a:avLst/>
            <a:gdLst>
              <a:gd name="connsiteX0" fmla="*/ 3169714 w 3339428"/>
              <a:gd name="connsiteY0" fmla="*/ 0 h 408000"/>
              <a:gd name="connsiteX1" fmla="*/ 3339429 w 3339428"/>
              <a:gd name="connsiteY1" fmla="*/ 169714 h 408000"/>
              <a:gd name="connsiteX2" fmla="*/ 3339429 w 3339428"/>
              <a:gd name="connsiteY2" fmla="*/ 238286 h 408000"/>
              <a:gd name="connsiteX3" fmla="*/ 3169714 w 3339428"/>
              <a:gd name="connsiteY3" fmla="*/ 408000 h 408000"/>
              <a:gd name="connsiteX4" fmla="*/ 169714 w 3339428"/>
              <a:gd name="connsiteY4" fmla="*/ 408000 h 408000"/>
              <a:gd name="connsiteX5" fmla="*/ 0 w 3339428"/>
              <a:gd name="connsiteY5" fmla="*/ 238286 h 408000"/>
              <a:gd name="connsiteX6" fmla="*/ 0 w 3339428"/>
              <a:gd name="connsiteY6" fmla="*/ 169714 h 408000"/>
              <a:gd name="connsiteX7" fmla="*/ 169714 w 3339428"/>
              <a:gd name="connsiteY7" fmla="*/ 0 h 4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428" h="408000">
                <a:moveTo>
                  <a:pt x="3169714" y="0"/>
                </a:moveTo>
                <a:cubicBezTo>
                  <a:pt x="3263445" y="0"/>
                  <a:pt x="3339429" y="75984"/>
                  <a:pt x="3339429" y="169714"/>
                </a:cubicBezTo>
                <a:lnTo>
                  <a:pt x="3339429" y="238286"/>
                </a:lnTo>
                <a:cubicBezTo>
                  <a:pt x="3339429" y="332016"/>
                  <a:pt x="3263445" y="408000"/>
                  <a:pt x="3169714" y="408000"/>
                </a:cubicBezTo>
                <a:lnTo>
                  <a:pt x="169714" y="408000"/>
                </a:lnTo>
                <a:cubicBezTo>
                  <a:pt x="75984" y="408000"/>
                  <a:pt x="0" y="332016"/>
                  <a:pt x="0" y="238286"/>
                </a:cubicBezTo>
                <a:lnTo>
                  <a:pt x="0" y="169714"/>
                </a:lnTo>
                <a:cubicBezTo>
                  <a:pt x="0" y="75984"/>
                  <a:pt x="75984" y="0"/>
                  <a:pt x="169714" y="0"/>
                </a:cubicBezTo>
                <a:close/>
              </a:path>
            </a:pathLst>
          </a:custGeom>
          <a:solidFill>
            <a:srgbClr val="FFFFFF"/>
          </a:solidFill>
          <a:ln w="3429"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4BC57A45-F733-4865-93EB-978234A33ED4}"/>
              </a:ext>
            </a:extLst>
          </p:cNvPr>
          <p:cNvSpPr/>
          <p:nvPr/>
        </p:nvSpPr>
        <p:spPr>
          <a:xfrm>
            <a:off x="7871794" y="-103982"/>
            <a:ext cx="350126" cy="352841"/>
          </a:xfrm>
          <a:custGeom>
            <a:avLst/>
            <a:gdLst>
              <a:gd name="connsiteX0" fmla="*/ 350092 w 350126"/>
              <a:gd name="connsiteY0" fmla="*/ 306480 h 352841"/>
              <a:gd name="connsiteX1" fmla="*/ 304114 w 350126"/>
              <a:gd name="connsiteY1" fmla="*/ 352817 h 352841"/>
              <a:gd name="connsiteX2" fmla="*/ 34 w 350126"/>
              <a:gd name="connsiteY2" fmla="*/ 46344 h 352841"/>
              <a:gd name="connsiteX3" fmla="*/ 46012 w 350126"/>
              <a:gd name="connsiteY3" fmla="*/ 7 h 352841"/>
              <a:gd name="connsiteX4" fmla="*/ 350126 w 350126"/>
              <a:gd name="connsiteY4" fmla="*/ 46310 h 352841"/>
              <a:gd name="connsiteX5" fmla="*/ 45978 w 350126"/>
              <a:gd name="connsiteY5" fmla="*/ 352841 h 352841"/>
              <a:gd name="connsiteX6" fmla="*/ 0 w 350126"/>
              <a:gd name="connsiteY6" fmla="*/ 306514 h 352841"/>
              <a:gd name="connsiteX7" fmla="*/ 304148 w 350126"/>
              <a:gd name="connsiteY7" fmla="*/ 0 h 35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126" h="352841">
                <a:moveTo>
                  <a:pt x="350092" y="306480"/>
                </a:moveTo>
                <a:lnTo>
                  <a:pt x="304114" y="352817"/>
                </a:lnTo>
                <a:lnTo>
                  <a:pt x="34" y="46344"/>
                </a:lnTo>
                <a:lnTo>
                  <a:pt x="46012" y="7"/>
                </a:lnTo>
                <a:close/>
                <a:moveTo>
                  <a:pt x="350126" y="46310"/>
                </a:moveTo>
                <a:lnTo>
                  <a:pt x="45978" y="352841"/>
                </a:lnTo>
                <a:lnTo>
                  <a:pt x="0" y="306514"/>
                </a:lnTo>
                <a:lnTo>
                  <a:pt x="304148" y="0"/>
                </a:lnTo>
                <a:close/>
              </a:path>
            </a:pathLst>
          </a:custGeom>
          <a:solidFill>
            <a:srgbClr val="E4C1AF"/>
          </a:solidFill>
          <a:ln w="3429"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CED942C-DE66-A657-5134-2FC0271F6446}"/>
              </a:ext>
            </a:extLst>
          </p:cNvPr>
          <p:cNvSpPr/>
          <p:nvPr/>
        </p:nvSpPr>
        <p:spPr>
          <a:xfrm>
            <a:off x="9661679" y="6164999"/>
            <a:ext cx="432068" cy="432000"/>
          </a:xfrm>
          <a:custGeom>
            <a:avLst/>
            <a:gdLst>
              <a:gd name="connsiteX0" fmla="*/ 247817 w 432068"/>
              <a:gd name="connsiteY0" fmla="*/ 431760 h 432000"/>
              <a:gd name="connsiteX1" fmla="*/ 182571 w 432068"/>
              <a:gd name="connsiteY1" fmla="*/ 432000 h 432000"/>
              <a:gd name="connsiteX2" fmla="*/ 184251 w 432068"/>
              <a:gd name="connsiteY2" fmla="*/ 274 h 432000"/>
              <a:gd name="connsiteX3" fmla="*/ 249532 w 432068"/>
              <a:gd name="connsiteY3" fmla="*/ 0 h 432000"/>
              <a:gd name="connsiteX4" fmla="*/ 431828 w 432068"/>
              <a:gd name="connsiteY4" fmla="*/ 247783 h 432000"/>
              <a:gd name="connsiteX5" fmla="*/ 0 w 432068"/>
              <a:gd name="connsiteY5" fmla="*/ 249463 h 432000"/>
              <a:gd name="connsiteX6" fmla="*/ 240 w 432068"/>
              <a:gd name="connsiteY6" fmla="*/ 184217 h 432000"/>
              <a:gd name="connsiteX7" fmla="*/ 432069 w 432068"/>
              <a:gd name="connsiteY7" fmla="*/ 182537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68" h="432000">
                <a:moveTo>
                  <a:pt x="247817" y="431760"/>
                </a:moveTo>
                <a:lnTo>
                  <a:pt x="182571" y="432000"/>
                </a:lnTo>
                <a:lnTo>
                  <a:pt x="184251" y="274"/>
                </a:lnTo>
                <a:lnTo>
                  <a:pt x="249532" y="0"/>
                </a:lnTo>
                <a:close/>
                <a:moveTo>
                  <a:pt x="431828" y="247783"/>
                </a:moveTo>
                <a:lnTo>
                  <a:pt x="0" y="249463"/>
                </a:lnTo>
                <a:lnTo>
                  <a:pt x="240" y="184217"/>
                </a:lnTo>
                <a:lnTo>
                  <a:pt x="432069" y="182537"/>
                </a:lnTo>
                <a:close/>
              </a:path>
            </a:pathLst>
          </a:custGeom>
          <a:solidFill>
            <a:srgbClr val="E4C1AF"/>
          </a:solidFill>
          <a:ln w="3429"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374E58B-CA3A-4770-6F4D-CE036D90BEF4}"/>
              </a:ext>
            </a:extLst>
          </p:cNvPr>
          <p:cNvSpPr/>
          <p:nvPr/>
        </p:nvSpPr>
        <p:spPr>
          <a:xfrm>
            <a:off x="3198857" y="6203090"/>
            <a:ext cx="1337143" cy="764194"/>
          </a:xfrm>
          <a:custGeom>
            <a:avLst/>
            <a:gdLst>
              <a:gd name="connsiteX0" fmla="*/ 1250400 w 1337143"/>
              <a:gd name="connsiteY0" fmla="*/ 720652 h 764194"/>
              <a:gd name="connsiteX1" fmla="*/ 1293943 w 1337143"/>
              <a:gd name="connsiteY1" fmla="*/ 677452 h 764194"/>
              <a:gd name="connsiteX2" fmla="*/ 1337143 w 1337143"/>
              <a:gd name="connsiteY2" fmla="*/ 720995 h 764194"/>
              <a:gd name="connsiteX3" fmla="*/ 1293772 w 1337143"/>
              <a:gd name="connsiteY3" fmla="*/ 764195 h 764194"/>
              <a:gd name="connsiteX4" fmla="*/ 1250400 w 1337143"/>
              <a:gd name="connsiteY4" fmla="*/ 720652 h 764194"/>
              <a:gd name="connsiteX5" fmla="*/ 995931 w 1337143"/>
              <a:gd name="connsiteY5" fmla="*/ 720652 h 764194"/>
              <a:gd name="connsiteX6" fmla="*/ 1039475 w 1337143"/>
              <a:gd name="connsiteY6" fmla="*/ 677486 h 764194"/>
              <a:gd name="connsiteX7" fmla="*/ 1082640 w 1337143"/>
              <a:gd name="connsiteY7" fmla="*/ 721029 h 764194"/>
              <a:gd name="connsiteX8" fmla="*/ 1039269 w 1337143"/>
              <a:gd name="connsiteY8" fmla="*/ 764195 h 764194"/>
              <a:gd name="connsiteX9" fmla="*/ 995931 w 1337143"/>
              <a:gd name="connsiteY9" fmla="*/ 720652 h 764194"/>
              <a:gd name="connsiteX10" fmla="*/ 1250400 w 1337143"/>
              <a:gd name="connsiteY10" fmla="*/ 500435 h 764194"/>
              <a:gd name="connsiteX11" fmla="*/ 1293977 w 1337143"/>
              <a:gd name="connsiteY11" fmla="*/ 457269 h 764194"/>
              <a:gd name="connsiteX12" fmla="*/ 1337143 w 1337143"/>
              <a:gd name="connsiteY12" fmla="*/ 500846 h 764194"/>
              <a:gd name="connsiteX13" fmla="*/ 1293772 w 1337143"/>
              <a:gd name="connsiteY13" fmla="*/ 544012 h 764194"/>
              <a:gd name="connsiteX14" fmla="*/ 1250400 w 1337143"/>
              <a:gd name="connsiteY14" fmla="*/ 500435 h 764194"/>
              <a:gd name="connsiteX15" fmla="*/ 995931 w 1337143"/>
              <a:gd name="connsiteY15" fmla="*/ 500435 h 764194"/>
              <a:gd name="connsiteX16" fmla="*/ 1039509 w 1337143"/>
              <a:gd name="connsiteY16" fmla="*/ 457303 h 764194"/>
              <a:gd name="connsiteX17" fmla="*/ 1082640 w 1337143"/>
              <a:gd name="connsiteY17" fmla="*/ 500880 h 764194"/>
              <a:gd name="connsiteX18" fmla="*/ 1039269 w 1337143"/>
              <a:gd name="connsiteY18" fmla="*/ 544012 h 764194"/>
              <a:gd name="connsiteX19" fmla="*/ 995931 w 1337143"/>
              <a:gd name="connsiteY19" fmla="*/ 500435 h 764194"/>
              <a:gd name="connsiteX20" fmla="*/ 995931 w 1337143"/>
              <a:gd name="connsiteY20" fmla="*/ 500435 h 764194"/>
              <a:gd name="connsiteX21" fmla="*/ 1250400 w 1337143"/>
              <a:gd name="connsiteY21" fmla="*/ 263384 h 764194"/>
              <a:gd name="connsiteX22" fmla="*/ 1293943 w 1337143"/>
              <a:gd name="connsiteY22" fmla="*/ 220183 h 764194"/>
              <a:gd name="connsiteX23" fmla="*/ 1337143 w 1337143"/>
              <a:gd name="connsiteY23" fmla="*/ 263726 h 764194"/>
              <a:gd name="connsiteX24" fmla="*/ 1293772 w 1337143"/>
              <a:gd name="connsiteY24" fmla="*/ 306926 h 764194"/>
              <a:gd name="connsiteX25" fmla="*/ 1250400 w 1337143"/>
              <a:gd name="connsiteY25" fmla="*/ 263384 h 764194"/>
              <a:gd name="connsiteX26" fmla="*/ 995931 w 1337143"/>
              <a:gd name="connsiteY26" fmla="*/ 263384 h 764194"/>
              <a:gd name="connsiteX27" fmla="*/ 1039475 w 1337143"/>
              <a:gd name="connsiteY27" fmla="*/ 220217 h 764194"/>
              <a:gd name="connsiteX28" fmla="*/ 1082640 w 1337143"/>
              <a:gd name="connsiteY28" fmla="*/ 263761 h 764194"/>
              <a:gd name="connsiteX29" fmla="*/ 1039269 w 1337143"/>
              <a:gd name="connsiteY29" fmla="*/ 306926 h 764194"/>
              <a:gd name="connsiteX30" fmla="*/ 995931 w 1337143"/>
              <a:gd name="connsiteY30" fmla="*/ 263417 h 764194"/>
              <a:gd name="connsiteX31" fmla="*/ 995931 w 1337143"/>
              <a:gd name="connsiteY31" fmla="*/ 263384 h 764194"/>
              <a:gd name="connsiteX32" fmla="*/ 1250400 w 1337143"/>
              <a:gd name="connsiteY32" fmla="*/ 43200 h 764194"/>
              <a:gd name="connsiteX33" fmla="*/ 1293943 w 1337143"/>
              <a:gd name="connsiteY33" fmla="*/ 0 h 764194"/>
              <a:gd name="connsiteX34" fmla="*/ 1337143 w 1337143"/>
              <a:gd name="connsiteY34" fmla="*/ 43544 h 764194"/>
              <a:gd name="connsiteX35" fmla="*/ 1293772 w 1337143"/>
              <a:gd name="connsiteY35" fmla="*/ 86743 h 764194"/>
              <a:gd name="connsiteX36" fmla="*/ 1250400 w 1337143"/>
              <a:gd name="connsiteY36" fmla="*/ 43200 h 764194"/>
              <a:gd name="connsiteX37" fmla="*/ 995931 w 1337143"/>
              <a:gd name="connsiteY37" fmla="*/ 43200 h 764194"/>
              <a:gd name="connsiteX38" fmla="*/ 1039475 w 1337143"/>
              <a:gd name="connsiteY38" fmla="*/ 35 h 764194"/>
              <a:gd name="connsiteX39" fmla="*/ 1082640 w 1337143"/>
              <a:gd name="connsiteY39" fmla="*/ 43577 h 764194"/>
              <a:gd name="connsiteX40" fmla="*/ 1039269 w 1337143"/>
              <a:gd name="connsiteY40" fmla="*/ 86743 h 764194"/>
              <a:gd name="connsiteX41" fmla="*/ 995931 w 1337143"/>
              <a:gd name="connsiteY41" fmla="*/ 43200 h 764194"/>
              <a:gd name="connsiteX42" fmla="*/ 759737 w 1337143"/>
              <a:gd name="connsiteY42" fmla="*/ 720652 h 764194"/>
              <a:gd name="connsiteX43" fmla="*/ 803280 w 1337143"/>
              <a:gd name="connsiteY43" fmla="*/ 677452 h 764194"/>
              <a:gd name="connsiteX44" fmla="*/ 846480 w 1337143"/>
              <a:gd name="connsiteY44" fmla="*/ 720995 h 764194"/>
              <a:gd name="connsiteX45" fmla="*/ 803109 w 1337143"/>
              <a:gd name="connsiteY45" fmla="*/ 764195 h 764194"/>
              <a:gd name="connsiteX46" fmla="*/ 759737 w 1337143"/>
              <a:gd name="connsiteY46" fmla="*/ 720652 h 764194"/>
              <a:gd name="connsiteX47" fmla="*/ 505234 w 1337143"/>
              <a:gd name="connsiteY47" fmla="*/ 720652 h 764194"/>
              <a:gd name="connsiteX48" fmla="*/ 548777 w 1337143"/>
              <a:gd name="connsiteY48" fmla="*/ 677452 h 764194"/>
              <a:gd name="connsiteX49" fmla="*/ 591977 w 1337143"/>
              <a:gd name="connsiteY49" fmla="*/ 720995 h 764194"/>
              <a:gd name="connsiteX50" fmla="*/ 548606 w 1337143"/>
              <a:gd name="connsiteY50" fmla="*/ 764195 h 764194"/>
              <a:gd name="connsiteX51" fmla="*/ 505234 w 1337143"/>
              <a:gd name="connsiteY51" fmla="*/ 720652 h 764194"/>
              <a:gd name="connsiteX52" fmla="*/ 759737 w 1337143"/>
              <a:gd name="connsiteY52" fmla="*/ 500435 h 764194"/>
              <a:gd name="connsiteX53" fmla="*/ 803315 w 1337143"/>
              <a:gd name="connsiteY53" fmla="*/ 457269 h 764194"/>
              <a:gd name="connsiteX54" fmla="*/ 846480 w 1337143"/>
              <a:gd name="connsiteY54" fmla="*/ 500846 h 764194"/>
              <a:gd name="connsiteX55" fmla="*/ 803109 w 1337143"/>
              <a:gd name="connsiteY55" fmla="*/ 544012 h 764194"/>
              <a:gd name="connsiteX56" fmla="*/ 759737 w 1337143"/>
              <a:gd name="connsiteY56" fmla="*/ 500469 h 764194"/>
              <a:gd name="connsiteX57" fmla="*/ 759737 w 1337143"/>
              <a:gd name="connsiteY57" fmla="*/ 500435 h 764194"/>
              <a:gd name="connsiteX58" fmla="*/ 505234 w 1337143"/>
              <a:gd name="connsiteY58" fmla="*/ 500435 h 764194"/>
              <a:gd name="connsiteX59" fmla="*/ 548811 w 1337143"/>
              <a:gd name="connsiteY59" fmla="*/ 457269 h 764194"/>
              <a:gd name="connsiteX60" fmla="*/ 591977 w 1337143"/>
              <a:gd name="connsiteY60" fmla="*/ 500846 h 764194"/>
              <a:gd name="connsiteX61" fmla="*/ 548606 w 1337143"/>
              <a:gd name="connsiteY61" fmla="*/ 544012 h 764194"/>
              <a:gd name="connsiteX62" fmla="*/ 505234 w 1337143"/>
              <a:gd name="connsiteY62" fmla="*/ 500435 h 764194"/>
              <a:gd name="connsiteX63" fmla="*/ 759737 w 1337143"/>
              <a:gd name="connsiteY63" fmla="*/ 263384 h 764194"/>
              <a:gd name="connsiteX64" fmla="*/ 803280 w 1337143"/>
              <a:gd name="connsiteY64" fmla="*/ 220183 h 764194"/>
              <a:gd name="connsiteX65" fmla="*/ 846480 w 1337143"/>
              <a:gd name="connsiteY65" fmla="*/ 263726 h 764194"/>
              <a:gd name="connsiteX66" fmla="*/ 803109 w 1337143"/>
              <a:gd name="connsiteY66" fmla="*/ 306926 h 764194"/>
              <a:gd name="connsiteX67" fmla="*/ 759737 w 1337143"/>
              <a:gd name="connsiteY67" fmla="*/ 263417 h 764194"/>
              <a:gd name="connsiteX68" fmla="*/ 759737 w 1337143"/>
              <a:gd name="connsiteY68" fmla="*/ 263384 h 764194"/>
              <a:gd name="connsiteX69" fmla="*/ 505234 w 1337143"/>
              <a:gd name="connsiteY69" fmla="*/ 263384 h 764194"/>
              <a:gd name="connsiteX70" fmla="*/ 548777 w 1337143"/>
              <a:gd name="connsiteY70" fmla="*/ 220183 h 764194"/>
              <a:gd name="connsiteX71" fmla="*/ 591977 w 1337143"/>
              <a:gd name="connsiteY71" fmla="*/ 263726 h 764194"/>
              <a:gd name="connsiteX72" fmla="*/ 548606 w 1337143"/>
              <a:gd name="connsiteY72" fmla="*/ 306926 h 764194"/>
              <a:gd name="connsiteX73" fmla="*/ 505234 w 1337143"/>
              <a:gd name="connsiteY73" fmla="*/ 263384 h 764194"/>
              <a:gd name="connsiteX74" fmla="*/ 759737 w 1337143"/>
              <a:gd name="connsiteY74" fmla="*/ 43200 h 764194"/>
              <a:gd name="connsiteX75" fmla="*/ 803280 w 1337143"/>
              <a:gd name="connsiteY75" fmla="*/ 0 h 764194"/>
              <a:gd name="connsiteX76" fmla="*/ 846480 w 1337143"/>
              <a:gd name="connsiteY76" fmla="*/ 43544 h 764194"/>
              <a:gd name="connsiteX77" fmla="*/ 803109 w 1337143"/>
              <a:gd name="connsiteY77" fmla="*/ 86743 h 764194"/>
              <a:gd name="connsiteX78" fmla="*/ 759737 w 1337143"/>
              <a:gd name="connsiteY78" fmla="*/ 43200 h 764194"/>
              <a:gd name="connsiteX79" fmla="*/ 505234 w 1337143"/>
              <a:gd name="connsiteY79" fmla="*/ 43200 h 764194"/>
              <a:gd name="connsiteX80" fmla="*/ 548777 w 1337143"/>
              <a:gd name="connsiteY80" fmla="*/ 0 h 764194"/>
              <a:gd name="connsiteX81" fmla="*/ 591977 w 1337143"/>
              <a:gd name="connsiteY81" fmla="*/ 43544 h 764194"/>
              <a:gd name="connsiteX82" fmla="*/ 548606 w 1337143"/>
              <a:gd name="connsiteY82" fmla="*/ 86743 h 764194"/>
              <a:gd name="connsiteX83" fmla="*/ 505234 w 1337143"/>
              <a:gd name="connsiteY83" fmla="*/ 43200 h 764194"/>
              <a:gd name="connsiteX84" fmla="*/ 254503 w 1337143"/>
              <a:gd name="connsiteY84" fmla="*/ 720652 h 764194"/>
              <a:gd name="connsiteX85" fmla="*/ 298046 w 1337143"/>
              <a:gd name="connsiteY85" fmla="*/ 677486 h 764194"/>
              <a:gd name="connsiteX86" fmla="*/ 341212 w 1337143"/>
              <a:gd name="connsiteY86" fmla="*/ 721029 h 764194"/>
              <a:gd name="connsiteX87" fmla="*/ 297874 w 1337143"/>
              <a:gd name="connsiteY87" fmla="*/ 764195 h 764194"/>
              <a:gd name="connsiteX88" fmla="*/ 254503 w 1337143"/>
              <a:gd name="connsiteY88" fmla="*/ 720652 h 764194"/>
              <a:gd name="connsiteX89" fmla="*/ 0 w 1337143"/>
              <a:gd name="connsiteY89" fmla="*/ 720652 h 764194"/>
              <a:gd name="connsiteX90" fmla="*/ 43543 w 1337143"/>
              <a:gd name="connsiteY90" fmla="*/ 677452 h 764194"/>
              <a:gd name="connsiteX91" fmla="*/ 86736 w 1337143"/>
              <a:gd name="connsiteY91" fmla="*/ 720995 h 764194"/>
              <a:gd name="connsiteX92" fmla="*/ 43368 w 1337143"/>
              <a:gd name="connsiteY92" fmla="*/ 764195 h 764194"/>
              <a:gd name="connsiteX93" fmla="*/ 0 w 1337143"/>
              <a:gd name="connsiteY93" fmla="*/ 720652 h 764194"/>
              <a:gd name="connsiteX94" fmla="*/ 254503 w 1337143"/>
              <a:gd name="connsiteY94" fmla="*/ 500435 h 764194"/>
              <a:gd name="connsiteX95" fmla="*/ 298080 w 1337143"/>
              <a:gd name="connsiteY95" fmla="*/ 457303 h 764194"/>
              <a:gd name="connsiteX96" fmla="*/ 341212 w 1337143"/>
              <a:gd name="connsiteY96" fmla="*/ 500880 h 764194"/>
              <a:gd name="connsiteX97" fmla="*/ 297874 w 1337143"/>
              <a:gd name="connsiteY97" fmla="*/ 544012 h 764194"/>
              <a:gd name="connsiteX98" fmla="*/ 254503 w 1337143"/>
              <a:gd name="connsiteY98" fmla="*/ 500469 h 764194"/>
              <a:gd name="connsiteX99" fmla="*/ 254503 w 1337143"/>
              <a:gd name="connsiteY99" fmla="*/ 500435 h 764194"/>
              <a:gd name="connsiteX100" fmla="*/ 0 w 1337143"/>
              <a:gd name="connsiteY100" fmla="*/ 500435 h 764194"/>
              <a:gd name="connsiteX101" fmla="*/ 43577 w 1337143"/>
              <a:gd name="connsiteY101" fmla="*/ 457269 h 764194"/>
              <a:gd name="connsiteX102" fmla="*/ 86736 w 1337143"/>
              <a:gd name="connsiteY102" fmla="*/ 500846 h 764194"/>
              <a:gd name="connsiteX103" fmla="*/ 43368 w 1337143"/>
              <a:gd name="connsiteY103" fmla="*/ 544012 h 764194"/>
              <a:gd name="connsiteX104" fmla="*/ 0 w 1337143"/>
              <a:gd name="connsiteY104" fmla="*/ 500435 h 764194"/>
              <a:gd name="connsiteX105" fmla="*/ 0 w 1337143"/>
              <a:gd name="connsiteY105" fmla="*/ 500435 h 764194"/>
              <a:gd name="connsiteX106" fmla="*/ 254503 w 1337143"/>
              <a:gd name="connsiteY106" fmla="*/ 263384 h 764194"/>
              <a:gd name="connsiteX107" fmla="*/ 298046 w 1337143"/>
              <a:gd name="connsiteY107" fmla="*/ 220217 h 764194"/>
              <a:gd name="connsiteX108" fmla="*/ 341212 w 1337143"/>
              <a:gd name="connsiteY108" fmla="*/ 263761 h 764194"/>
              <a:gd name="connsiteX109" fmla="*/ 297874 w 1337143"/>
              <a:gd name="connsiteY109" fmla="*/ 306926 h 764194"/>
              <a:gd name="connsiteX110" fmla="*/ 254503 w 1337143"/>
              <a:gd name="connsiteY110" fmla="*/ 263417 h 764194"/>
              <a:gd name="connsiteX111" fmla="*/ 254503 w 1337143"/>
              <a:gd name="connsiteY111" fmla="*/ 263384 h 764194"/>
              <a:gd name="connsiteX112" fmla="*/ 0 w 1337143"/>
              <a:gd name="connsiteY112" fmla="*/ 263384 h 764194"/>
              <a:gd name="connsiteX113" fmla="*/ 43543 w 1337143"/>
              <a:gd name="connsiteY113" fmla="*/ 220183 h 764194"/>
              <a:gd name="connsiteX114" fmla="*/ 86736 w 1337143"/>
              <a:gd name="connsiteY114" fmla="*/ 263726 h 764194"/>
              <a:gd name="connsiteX115" fmla="*/ 43368 w 1337143"/>
              <a:gd name="connsiteY115" fmla="*/ 306926 h 764194"/>
              <a:gd name="connsiteX116" fmla="*/ 0 w 1337143"/>
              <a:gd name="connsiteY116" fmla="*/ 263417 h 764194"/>
              <a:gd name="connsiteX117" fmla="*/ 0 w 1337143"/>
              <a:gd name="connsiteY117" fmla="*/ 263384 h 764194"/>
              <a:gd name="connsiteX118" fmla="*/ 254503 w 1337143"/>
              <a:gd name="connsiteY118" fmla="*/ 43200 h 764194"/>
              <a:gd name="connsiteX119" fmla="*/ 298046 w 1337143"/>
              <a:gd name="connsiteY119" fmla="*/ 35 h 764194"/>
              <a:gd name="connsiteX120" fmla="*/ 341212 w 1337143"/>
              <a:gd name="connsiteY120" fmla="*/ 43577 h 764194"/>
              <a:gd name="connsiteX121" fmla="*/ 297874 w 1337143"/>
              <a:gd name="connsiteY121" fmla="*/ 86743 h 764194"/>
              <a:gd name="connsiteX122" fmla="*/ 254503 w 1337143"/>
              <a:gd name="connsiteY122" fmla="*/ 43200 h 764194"/>
              <a:gd name="connsiteX123" fmla="*/ 0 w 1337143"/>
              <a:gd name="connsiteY123" fmla="*/ 43200 h 764194"/>
              <a:gd name="connsiteX124" fmla="*/ 43543 w 1337143"/>
              <a:gd name="connsiteY124" fmla="*/ 0 h 764194"/>
              <a:gd name="connsiteX125" fmla="*/ 86736 w 1337143"/>
              <a:gd name="connsiteY125" fmla="*/ 43544 h 764194"/>
              <a:gd name="connsiteX126" fmla="*/ 43368 w 1337143"/>
              <a:gd name="connsiteY126" fmla="*/ 86743 h 764194"/>
              <a:gd name="connsiteX127" fmla="*/ 0 w 1337143"/>
              <a:gd name="connsiteY127" fmla="*/ 43200 h 76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337143" h="764194">
                <a:moveTo>
                  <a:pt x="1250400" y="720652"/>
                </a:moveTo>
                <a:cubicBezTo>
                  <a:pt x="1250503" y="696686"/>
                  <a:pt x="1269977" y="677349"/>
                  <a:pt x="1293943" y="677452"/>
                </a:cubicBezTo>
                <a:cubicBezTo>
                  <a:pt x="1317909" y="677555"/>
                  <a:pt x="1337246" y="697029"/>
                  <a:pt x="1337143" y="720995"/>
                </a:cubicBezTo>
                <a:cubicBezTo>
                  <a:pt x="1337040" y="744892"/>
                  <a:pt x="1317669" y="764195"/>
                  <a:pt x="1293772" y="764195"/>
                </a:cubicBezTo>
                <a:cubicBezTo>
                  <a:pt x="1269772" y="764126"/>
                  <a:pt x="1250366" y="744652"/>
                  <a:pt x="1250400" y="720652"/>
                </a:cubicBezTo>
                <a:close/>
                <a:moveTo>
                  <a:pt x="995931" y="720652"/>
                </a:moveTo>
                <a:cubicBezTo>
                  <a:pt x="996034" y="696720"/>
                  <a:pt x="1015543" y="677384"/>
                  <a:pt x="1039475" y="677486"/>
                </a:cubicBezTo>
                <a:cubicBezTo>
                  <a:pt x="1063406" y="677589"/>
                  <a:pt x="1082743" y="697098"/>
                  <a:pt x="1082640" y="721029"/>
                </a:cubicBezTo>
                <a:cubicBezTo>
                  <a:pt x="1082537" y="744892"/>
                  <a:pt x="1063131" y="764195"/>
                  <a:pt x="1039269" y="764195"/>
                </a:cubicBezTo>
                <a:cubicBezTo>
                  <a:pt x="1015269" y="764126"/>
                  <a:pt x="995897" y="744652"/>
                  <a:pt x="995931" y="720652"/>
                </a:cubicBezTo>
                <a:close/>
                <a:moveTo>
                  <a:pt x="1250400" y="500435"/>
                </a:moveTo>
                <a:cubicBezTo>
                  <a:pt x="1250503" y="476469"/>
                  <a:pt x="1270012" y="457166"/>
                  <a:pt x="1293977" y="457269"/>
                </a:cubicBezTo>
                <a:cubicBezTo>
                  <a:pt x="1317943" y="457372"/>
                  <a:pt x="1337246" y="476880"/>
                  <a:pt x="1337143" y="500846"/>
                </a:cubicBezTo>
                <a:cubicBezTo>
                  <a:pt x="1337040" y="524709"/>
                  <a:pt x="1317635" y="544012"/>
                  <a:pt x="1293772" y="544012"/>
                </a:cubicBezTo>
                <a:cubicBezTo>
                  <a:pt x="1269772" y="543943"/>
                  <a:pt x="1250332" y="524435"/>
                  <a:pt x="1250400" y="500435"/>
                </a:cubicBezTo>
                <a:close/>
                <a:moveTo>
                  <a:pt x="995931" y="500435"/>
                </a:moveTo>
                <a:cubicBezTo>
                  <a:pt x="996069" y="476503"/>
                  <a:pt x="1015577" y="457166"/>
                  <a:pt x="1039509" y="457303"/>
                </a:cubicBezTo>
                <a:cubicBezTo>
                  <a:pt x="1063440" y="457441"/>
                  <a:pt x="1082778" y="476949"/>
                  <a:pt x="1082640" y="500880"/>
                </a:cubicBezTo>
                <a:cubicBezTo>
                  <a:pt x="1082503" y="524743"/>
                  <a:pt x="1063131" y="544012"/>
                  <a:pt x="1039269" y="544012"/>
                </a:cubicBezTo>
                <a:cubicBezTo>
                  <a:pt x="1015269" y="543943"/>
                  <a:pt x="995863" y="524435"/>
                  <a:pt x="995931" y="500435"/>
                </a:cubicBezTo>
                <a:cubicBezTo>
                  <a:pt x="995931" y="500435"/>
                  <a:pt x="995931" y="500435"/>
                  <a:pt x="995931" y="500435"/>
                </a:cubicBezTo>
                <a:close/>
                <a:moveTo>
                  <a:pt x="1250400" y="263384"/>
                </a:moveTo>
                <a:cubicBezTo>
                  <a:pt x="1250503" y="239417"/>
                  <a:pt x="1269977" y="220081"/>
                  <a:pt x="1293943" y="220183"/>
                </a:cubicBezTo>
                <a:cubicBezTo>
                  <a:pt x="1317909" y="220286"/>
                  <a:pt x="1337246" y="239761"/>
                  <a:pt x="1337143" y="263726"/>
                </a:cubicBezTo>
                <a:cubicBezTo>
                  <a:pt x="1337040" y="287623"/>
                  <a:pt x="1317669" y="306926"/>
                  <a:pt x="1293772" y="306926"/>
                </a:cubicBezTo>
                <a:cubicBezTo>
                  <a:pt x="1269772" y="306892"/>
                  <a:pt x="1250366" y="287384"/>
                  <a:pt x="1250400" y="263384"/>
                </a:cubicBezTo>
                <a:close/>
                <a:moveTo>
                  <a:pt x="995931" y="263384"/>
                </a:moveTo>
                <a:cubicBezTo>
                  <a:pt x="996034" y="239452"/>
                  <a:pt x="1015543" y="220115"/>
                  <a:pt x="1039475" y="220217"/>
                </a:cubicBezTo>
                <a:cubicBezTo>
                  <a:pt x="1063406" y="220320"/>
                  <a:pt x="1082743" y="239829"/>
                  <a:pt x="1082640" y="263761"/>
                </a:cubicBezTo>
                <a:cubicBezTo>
                  <a:pt x="1082537" y="287623"/>
                  <a:pt x="1063131" y="306926"/>
                  <a:pt x="1039269" y="306926"/>
                </a:cubicBezTo>
                <a:cubicBezTo>
                  <a:pt x="1015269" y="306892"/>
                  <a:pt x="995863" y="287384"/>
                  <a:pt x="995931" y="263417"/>
                </a:cubicBezTo>
                <a:cubicBezTo>
                  <a:pt x="995931" y="263384"/>
                  <a:pt x="995931" y="263384"/>
                  <a:pt x="995931" y="263384"/>
                </a:cubicBezTo>
                <a:close/>
                <a:moveTo>
                  <a:pt x="1250400" y="43200"/>
                </a:moveTo>
                <a:cubicBezTo>
                  <a:pt x="1250503" y="19235"/>
                  <a:pt x="1269977" y="-103"/>
                  <a:pt x="1293943" y="0"/>
                </a:cubicBezTo>
                <a:cubicBezTo>
                  <a:pt x="1317909" y="103"/>
                  <a:pt x="1337246" y="19577"/>
                  <a:pt x="1337143" y="43544"/>
                </a:cubicBezTo>
                <a:cubicBezTo>
                  <a:pt x="1337040" y="67441"/>
                  <a:pt x="1317669" y="86743"/>
                  <a:pt x="1293772" y="86743"/>
                </a:cubicBezTo>
                <a:cubicBezTo>
                  <a:pt x="1269772" y="86675"/>
                  <a:pt x="1250366" y="67200"/>
                  <a:pt x="1250400" y="43200"/>
                </a:cubicBezTo>
                <a:close/>
                <a:moveTo>
                  <a:pt x="995931" y="43200"/>
                </a:moveTo>
                <a:cubicBezTo>
                  <a:pt x="996034" y="19269"/>
                  <a:pt x="1015543" y="-68"/>
                  <a:pt x="1039475" y="35"/>
                </a:cubicBezTo>
                <a:cubicBezTo>
                  <a:pt x="1063406" y="138"/>
                  <a:pt x="1082743" y="19646"/>
                  <a:pt x="1082640" y="43577"/>
                </a:cubicBezTo>
                <a:cubicBezTo>
                  <a:pt x="1082537" y="67441"/>
                  <a:pt x="1063131" y="86743"/>
                  <a:pt x="1039269" y="86743"/>
                </a:cubicBezTo>
                <a:cubicBezTo>
                  <a:pt x="1015269" y="86675"/>
                  <a:pt x="995897" y="67200"/>
                  <a:pt x="995931" y="43200"/>
                </a:cubicBezTo>
                <a:close/>
                <a:moveTo>
                  <a:pt x="759737" y="720652"/>
                </a:moveTo>
                <a:cubicBezTo>
                  <a:pt x="759840" y="696686"/>
                  <a:pt x="779315" y="677349"/>
                  <a:pt x="803280" y="677452"/>
                </a:cubicBezTo>
                <a:cubicBezTo>
                  <a:pt x="827246" y="677555"/>
                  <a:pt x="846583" y="697029"/>
                  <a:pt x="846480" y="720995"/>
                </a:cubicBezTo>
                <a:cubicBezTo>
                  <a:pt x="846377" y="744892"/>
                  <a:pt x="827006" y="764195"/>
                  <a:pt x="803109" y="764195"/>
                </a:cubicBezTo>
                <a:cubicBezTo>
                  <a:pt x="779109" y="764126"/>
                  <a:pt x="759703" y="744652"/>
                  <a:pt x="759737" y="720652"/>
                </a:cubicBezTo>
                <a:close/>
                <a:moveTo>
                  <a:pt x="505234" y="720652"/>
                </a:moveTo>
                <a:cubicBezTo>
                  <a:pt x="505337" y="696686"/>
                  <a:pt x="524811" y="677349"/>
                  <a:pt x="548777" y="677452"/>
                </a:cubicBezTo>
                <a:cubicBezTo>
                  <a:pt x="572743" y="677555"/>
                  <a:pt x="592080" y="697029"/>
                  <a:pt x="591977" y="720995"/>
                </a:cubicBezTo>
                <a:cubicBezTo>
                  <a:pt x="591874" y="744892"/>
                  <a:pt x="572503" y="764195"/>
                  <a:pt x="548606" y="764195"/>
                </a:cubicBezTo>
                <a:cubicBezTo>
                  <a:pt x="524606" y="764126"/>
                  <a:pt x="505200" y="744652"/>
                  <a:pt x="505234" y="720652"/>
                </a:cubicBezTo>
                <a:close/>
                <a:moveTo>
                  <a:pt x="759737" y="500435"/>
                </a:moveTo>
                <a:cubicBezTo>
                  <a:pt x="759840" y="476469"/>
                  <a:pt x="779349" y="457166"/>
                  <a:pt x="803315" y="457269"/>
                </a:cubicBezTo>
                <a:cubicBezTo>
                  <a:pt x="827280" y="457372"/>
                  <a:pt x="846583" y="476880"/>
                  <a:pt x="846480" y="500846"/>
                </a:cubicBezTo>
                <a:cubicBezTo>
                  <a:pt x="846377" y="524709"/>
                  <a:pt x="826971" y="544012"/>
                  <a:pt x="803109" y="544012"/>
                </a:cubicBezTo>
                <a:cubicBezTo>
                  <a:pt x="779109" y="543978"/>
                  <a:pt x="759703" y="524469"/>
                  <a:pt x="759737" y="500469"/>
                </a:cubicBezTo>
                <a:cubicBezTo>
                  <a:pt x="759737" y="500469"/>
                  <a:pt x="759737" y="500435"/>
                  <a:pt x="759737" y="500435"/>
                </a:cubicBezTo>
                <a:close/>
                <a:moveTo>
                  <a:pt x="505234" y="500435"/>
                </a:moveTo>
                <a:cubicBezTo>
                  <a:pt x="505337" y="476469"/>
                  <a:pt x="524846" y="457166"/>
                  <a:pt x="548811" y="457269"/>
                </a:cubicBezTo>
                <a:cubicBezTo>
                  <a:pt x="572777" y="457372"/>
                  <a:pt x="592080" y="476880"/>
                  <a:pt x="591977" y="500846"/>
                </a:cubicBezTo>
                <a:cubicBezTo>
                  <a:pt x="591874" y="524709"/>
                  <a:pt x="572469" y="544012"/>
                  <a:pt x="548606" y="544012"/>
                </a:cubicBezTo>
                <a:cubicBezTo>
                  <a:pt x="524606" y="543943"/>
                  <a:pt x="505166" y="524435"/>
                  <a:pt x="505234" y="500435"/>
                </a:cubicBezTo>
                <a:close/>
                <a:moveTo>
                  <a:pt x="759737" y="263384"/>
                </a:moveTo>
                <a:cubicBezTo>
                  <a:pt x="759840" y="239417"/>
                  <a:pt x="779315" y="220081"/>
                  <a:pt x="803280" y="220183"/>
                </a:cubicBezTo>
                <a:cubicBezTo>
                  <a:pt x="827246" y="220286"/>
                  <a:pt x="846583" y="239761"/>
                  <a:pt x="846480" y="263726"/>
                </a:cubicBezTo>
                <a:cubicBezTo>
                  <a:pt x="846377" y="287623"/>
                  <a:pt x="827006" y="306926"/>
                  <a:pt x="803109" y="306926"/>
                </a:cubicBezTo>
                <a:cubicBezTo>
                  <a:pt x="779109" y="306892"/>
                  <a:pt x="759703" y="287417"/>
                  <a:pt x="759737" y="263417"/>
                </a:cubicBezTo>
                <a:cubicBezTo>
                  <a:pt x="759737" y="263417"/>
                  <a:pt x="759737" y="263384"/>
                  <a:pt x="759737" y="263384"/>
                </a:cubicBezTo>
                <a:close/>
                <a:moveTo>
                  <a:pt x="505234" y="263384"/>
                </a:moveTo>
                <a:cubicBezTo>
                  <a:pt x="505337" y="239417"/>
                  <a:pt x="524811" y="220081"/>
                  <a:pt x="548777" y="220183"/>
                </a:cubicBezTo>
                <a:cubicBezTo>
                  <a:pt x="572743" y="220286"/>
                  <a:pt x="592080" y="239761"/>
                  <a:pt x="591977" y="263726"/>
                </a:cubicBezTo>
                <a:cubicBezTo>
                  <a:pt x="591874" y="287623"/>
                  <a:pt x="572503" y="306926"/>
                  <a:pt x="548606" y="306926"/>
                </a:cubicBezTo>
                <a:cubicBezTo>
                  <a:pt x="524606" y="306892"/>
                  <a:pt x="505200" y="287384"/>
                  <a:pt x="505234" y="263384"/>
                </a:cubicBezTo>
                <a:close/>
                <a:moveTo>
                  <a:pt x="759737" y="43200"/>
                </a:moveTo>
                <a:cubicBezTo>
                  <a:pt x="759840" y="19235"/>
                  <a:pt x="779315" y="-103"/>
                  <a:pt x="803280" y="0"/>
                </a:cubicBezTo>
                <a:cubicBezTo>
                  <a:pt x="827246" y="103"/>
                  <a:pt x="846583" y="19577"/>
                  <a:pt x="846480" y="43544"/>
                </a:cubicBezTo>
                <a:cubicBezTo>
                  <a:pt x="846377" y="67441"/>
                  <a:pt x="827006" y="86743"/>
                  <a:pt x="803109" y="86743"/>
                </a:cubicBezTo>
                <a:cubicBezTo>
                  <a:pt x="779109" y="86675"/>
                  <a:pt x="759703" y="67200"/>
                  <a:pt x="759737" y="43200"/>
                </a:cubicBezTo>
                <a:close/>
                <a:moveTo>
                  <a:pt x="505234" y="43200"/>
                </a:moveTo>
                <a:cubicBezTo>
                  <a:pt x="505337" y="19235"/>
                  <a:pt x="524811" y="-103"/>
                  <a:pt x="548777" y="0"/>
                </a:cubicBezTo>
                <a:cubicBezTo>
                  <a:pt x="572743" y="103"/>
                  <a:pt x="592080" y="19577"/>
                  <a:pt x="591977" y="43544"/>
                </a:cubicBezTo>
                <a:cubicBezTo>
                  <a:pt x="591874" y="67441"/>
                  <a:pt x="572503" y="86743"/>
                  <a:pt x="548606" y="86743"/>
                </a:cubicBezTo>
                <a:cubicBezTo>
                  <a:pt x="524606" y="86675"/>
                  <a:pt x="505200" y="67200"/>
                  <a:pt x="505234" y="43200"/>
                </a:cubicBezTo>
                <a:close/>
                <a:moveTo>
                  <a:pt x="254503" y="720652"/>
                </a:moveTo>
                <a:cubicBezTo>
                  <a:pt x="254606" y="696720"/>
                  <a:pt x="274114" y="677384"/>
                  <a:pt x="298046" y="677486"/>
                </a:cubicBezTo>
                <a:cubicBezTo>
                  <a:pt x="321977" y="677589"/>
                  <a:pt x="341315" y="697098"/>
                  <a:pt x="341212" y="721029"/>
                </a:cubicBezTo>
                <a:cubicBezTo>
                  <a:pt x="341109" y="744892"/>
                  <a:pt x="321737" y="764195"/>
                  <a:pt x="297874" y="764195"/>
                </a:cubicBezTo>
                <a:cubicBezTo>
                  <a:pt x="273874" y="764126"/>
                  <a:pt x="254469" y="744652"/>
                  <a:pt x="254503" y="720652"/>
                </a:cubicBezTo>
                <a:close/>
                <a:moveTo>
                  <a:pt x="0" y="720652"/>
                </a:moveTo>
                <a:cubicBezTo>
                  <a:pt x="96" y="696686"/>
                  <a:pt x="19591" y="677349"/>
                  <a:pt x="43543" y="677452"/>
                </a:cubicBezTo>
                <a:cubicBezTo>
                  <a:pt x="67495" y="677555"/>
                  <a:pt x="86832" y="697064"/>
                  <a:pt x="86736" y="720995"/>
                </a:cubicBezTo>
                <a:cubicBezTo>
                  <a:pt x="86640" y="744892"/>
                  <a:pt x="67252" y="764195"/>
                  <a:pt x="43368" y="764195"/>
                </a:cubicBezTo>
                <a:cubicBezTo>
                  <a:pt x="19372" y="764126"/>
                  <a:pt x="-41" y="744652"/>
                  <a:pt x="0" y="720652"/>
                </a:cubicBezTo>
                <a:close/>
                <a:moveTo>
                  <a:pt x="254503" y="500435"/>
                </a:moveTo>
                <a:cubicBezTo>
                  <a:pt x="254640" y="476503"/>
                  <a:pt x="274149" y="457166"/>
                  <a:pt x="298080" y="457303"/>
                </a:cubicBezTo>
                <a:cubicBezTo>
                  <a:pt x="322012" y="457441"/>
                  <a:pt x="341349" y="476949"/>
                  <a:pt x="341212" y="500880"/>
                </a:cubicBezTo>
                <a:cubicBezTo>
                  <a:pt x="341074" y="524743"/>
                  <a:pt x="321737" y="544012"/>
                  <a:pt x="297874" y="544012"/>
                </a:cubicBezTo>
                <a:cubicBezTo>
                  <a:pt x="273874" y="543978"/>
                  <a:pt x="254469" y="524469"/>
                  <a:pt x="254503" y="500469"/>
                </a:cubicBezTo>
                <a:cubicBezTo>
                  <a:pt x="254503" y="500469"/>
                  <a:pt x="254503" y="500435"/>
                  <a:pt x="254503" y="500435"/>
                </a:cubicBezTo>
                <a:close/>
                <a:moveTo>
                  <a:pt x="0" y="500435"/>
                </a:moveTo>
                <a:cubicBezTo>
                  <a:pt x="117" y="476469"/>
                  <a:pt x="19625" y="457166"/>
                  <a:pt x="43577" y="457269"/>
                </a:cubicBezTo>
                <a:cubicBezTo>
                  <a:pt x="67529" y="457406"/>
                  <a:pt x="86849" y="476915"/>
                  <a:pt x="86736" y="500846"/>
                </a:cubicBezTo>
                <a:cubicBezTo>
                  <a:pt x="86619" y="524709"/>
                  <a:pt x="67238" y="544012"/>
                  <a:pt x="43368" y="544012"/>
                </a:cubicBezTo>
                <a:cubicBezTo>
                  <a:pt x="19365" y="543943"/>
                  <a:pt x="-51" y="524469"/>
                  <a:pt x="0" y="500435"/>
                </a:cubicBezTo>
                <a:cubicBezTo>
                  <a:pt x="0" y="500435"/>
                  <a:pt x="0" y="500435"/>
                  <a:pt x="0" y="500435"/>
                </a:cubicBezTo>
                <a:close/>
                <a:moveTo>
                  <a:pt x="254503" y="263384"/>
                </a:moveTo>
                <a:cubicBezTo>
                  <a:pt x="254606" y="239452"/>
                  <a:pt x="274114" y="220115"/>
                  <a:pt x="298046" y="220217"/>
                </a:cubicBezTo>
                <a:cubicBezTo>
                  <a:pt x="321977" y="220320"/>
                  <a:pt x="341315" y="239829"/>
                  <a:pt x="341212" y="263761"/>
                </a:cubicBezTo>
                <a:cubicBezTo>
                  <a:pt x="341109" y="287623"/>
                  <a:pt x="321737" y="306926"/>
                  <a:pt x="297874" y="306926"/>
                </a:cubicBezTo>
                <a:cubicBezTo>
                  <a:pt x="273874" y="306892"/>
                  <a:pt x="254469" y="287417"/>
                  <a:pt x="254503" y="263417"/>
                </a:cubicBezTo>
                <a:cubicBezTo>
                  <a:pt x="254503" y="263417"/>
                  <a:pt x="254503" y="263384"/>
                  <a:pt x="254503" y="263384"/>
                </a:cubicBezTo>
                <a:close/>
                <a:moveTo>
                  <a:pt x="0" y="263384"/>
                </a:moveTo>
                <a:cubicBezTo>
                  <a:pt x="96" y="239417"/>
                  <a:pt x="19591" y="220081"/>
                  <a:pt x="43543" y="220183"/>
                </a:cubicBezTo>
                <a:cubicBezTo>
                  <a:pt x="67495" y="220286"/>
                  <a:pt x="86832" y="239795"/>
                  <a:pt x="86736" y="263726"/>
                </a:cubicBezTo>
                <a:cubicBezTo>
                  <a:pt x="86640" y="287623"/>
                  <a:pt x="67252" y="306926"/>
                  <a:pt x="43368" y="306926"/>
                </a:cubicBezTo>
                <a:cubicBezTo>
                  <a:pt x="19375" y="306892"/>
                  <a:pt x="-41" y="287417"/>
                  <a:pt x="0" y="263417"/>
                </a:cubicBezTo>
                <a:cubicBezTo>
                  <a:pt x="0" y="263384"/>
                  <a:pt x="0" y="263384"/>
                  <a:pt x="0" y="263384"/>
                </a:cubicBezTo>
                <a:close/>
                <a:moveTo>
                  <a:pt x="254503" y="43200"/>
                </a:moveTo>
                <a:cubicBezTo>
                  <a:pt x="254606" y="19269"/>
                  <a:pt x="274114" y="-68"/>
                  <a:pt x="298046" y="35"/>
                </a:cubicBezTo>
                <a:cubicBezTo>
                  <a:pt x="321977" y="138"/>
                  <a:pt x="341315" y="19646"/>
                  <a:pt x="341212" y="43577"/>
                </a:cubicBezTo>
                <a:cubicBezTo>
                  <a:pt x="341109" y="67441"/>
                  <a:pt x="321737" y="86743"/>
                  <a:pt x="297874" y="86743"/>
                </a:cubicBezTo>
                <a:cubicBezTo>
                  <a:pt x="273874" y="86675"/>
                  <a:pt x="254469" y="67200"/>
                  <a:pt x="254503" y="43200"/>
                </a:cubicBezTo>
                <a:close/>
                <a:moveTo>
                  <a:pt x="0" y="43200"/>
                </a:moveTo>
                <a:cubicBezTo>
                  <a:pt x="96" y="19235"/>
                  <a:pt x="19591" y="-103"/>
                  <a:pt x="43543" y="0"/>
                </a:cubicBezTo>
                <a:cubicBezTo>
                  <a:pt x="67495" y="103"/>
                  <a:pt x="86832" y="19612"/>
                  <a:pt x="86736" y="43544"/>
                </a:cubicBezTo>
                <a:cubicBezTo>
                  <a:pt x="86640" y="67441"/>
                  <a:pt x="67252" y="86743"/>
                  <a:pt x="43368" y="86743"/>
                </a:cubicBezTo>
                <a:cubicBezTo>
                  <a:pt x="19372" y="86675"/>
                  <a:pt x="-41" y="67200"/>
                  <a:pt x="0" y="43200"/>
                </a:cubicBezTo>
                <a:close/>
              </a:path>
            </a:pathLst>
          </a:custGeom>
          <a:solidFill>
            <a:srgbClr val="150C0A"/>
          </a:solidFill>
          <a:ln w="3429" cap="flat">
            <a:noFill/>
            <a:prstDash val="solid"/>
            <a:miter/>
          </a:ln>
        </p:spPr>
        <p:txBody>
          <a:bodyPr rtlCol="0" anchor="ctr"/>
          <a:lstStyle/>
          <a:p>
            <a:endParaRPr lang="en-GB"/>
          </a:p>
        </p:txBody>
      </p:sp>
      <p:pic>
        <p:nvPicPr>
          <p:cNvPr id="42" name="Picture 41">
            <a:extLst>
              <a:ext uri="{FF2B5EF4-FFF2-40B4-BE49-F238E27FC236}">
                <a16:creationId xmlns:a16="http://schemas.microsoft.com/office/drawing/2014/main" id="{0B7A7554-8268-DF93-682E-4F5911193FA9}"/>
              </a:ext>
            </a:extLst>
          </p:cNvPr>
          <p:cNvPicPr>
            <a:picLocks noChangeAspect="1"/>
          </p:cNvPicPr>
          <p:nvPr/>
        </p:nvPicPr>
        <p:blipFill>
          <a:blip r:embed="rId3"/>
          <a:srcRect l="63110" t="24" r="18" b="-24"/>
          <a:stretch>
            <a:fillRect/>
          </a:stretch>
        </p:blipFill>
        <p:spPr>
          <a:xfrm>
            <a:off x="0" y="1578030"/>
            <a:ext cx="699080" cy="1896000"/>
          </a:xfrm>
          <a:custGeom>
            <a:avLst/>
            <a:gdLst>
              <a:gd name="connsiteX0" fmla="*/ 0 w 699080"/>
              <a:gd name="connsiteY0" fmla="*/ 0 h 1896000"/>
              <a:gd name="connsiteX1" fmla="*/ 699080 w 699080"/>
              <a:gd name="connsiteY1" fmla="*/ 0 h 1896000"/>
              <a:gd name="connsiteX2" fmla="*/ 699080 w 699080"/>
              <a:gd name="connsiteY2" fmla="*/ 1896000 h 1896000"/>
              <a:gd name="connsiteX3" fmla="*/ 0 w 699080"/>
              <a:gd name="connsiteY3" fmla="*/ 1896000 h 1896000"/>
              <a:gd name="connsiteX4" fmla="*/ 0 w 699080"/>
              <a:gd name="connsiteY4" fmla="*/ 0 h 189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080" h="1896000">
                <a:moveTo>
                  <a:pt x="0" y="0"/>
                </a:moveTo>
                <a:lnTo>
                  <a:pt x="699080" y="0"/>
                </a:lnTo>
                <a:lnTo>
                  <a:pt x="699080" y="1896000"/>
                </a:lnTo>
                <a:lnTo>
                  <a:pt x="0" y="1896000"/>
                </a:lnTo>
                <a:lnTo>
                  <a:pt x="0" y="0"/>
                </a:lnTo>
                <a:close/>
              </a:path>
            </a:pathLst>
          </a:custGeom>
        </p:spPr>
      </p:pic>
      <p:sp>
        <p:nvSpPr>
          <p:cNvPr id="22" name="Rectangle: Top Corners Rounded 21">
            <a:extLst>
              <a:ext uri="{FF2B5EF4-FFF2-40B4-BE49-F238E27FC236}">
                <a16:creationId xmlns:a16="http://schemas.microsoft.com/office/drawing/2014/main" id="{6DB25F5F-9845-3D2A-7C6E-C21F9183AFB2}"/>
              </a:ext>
            </a:extLst>
          </p:cNvPr>
          <p:cNvSpPr/>
          <p:nvPr/>
        </p:nvSpPr>
        <p:spPr>
          <a:xfrm rot="16200000">
            <a:off x="7126707" y="1792705"/>
            <a:ext cx="6858001" cy="3272588"/>
          </a:xfrm>
          <a:prstGeom prst="round2SameRect">
            <a:avLst>
              <a:gd name="adj1" fmla="val 11275"/>
              <a:gd name="adj2" fmla="val 0"/>
            </a:avLst>
          </a:prstGeom>
          <a:solidFill>
            <a:srgbClr val="FBA8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1E19087F-C518-84A3-FF3D-AC5F4DF69714}"/>
              </a:ext>
            </a:extLst>
          </p:cNvPr>
          <p:cNvPicPr>
            <a:picLocks noChangeAspect="1"/>
          </p:cNvPicPr>
          <p:nvPr/>
        </p:nvPicPr>
        <p:blipFill>
          <a:blip r:embed="rId3"/>
          <a:srcRect l="170" t="61616" r="40687" b="18"/>
          <a:stretch>
            <a:fillRect/>
          </a:stretch>
        </p:blipFill>
        <p:spPr>
          <a:xfrm>
            <a:off x="11070656" y="-3909"/>
            <a:ext cx="1121344" cy="727425"/>
          </a:xfrm>
          <a:custGeom>
            <a:avLst/>
            <a:gdLst>
              <a:gd name="connsiteX0" fmla="*/ 0 w 1121344"/>
              <a:gd name="connsiteY0" fmla="*/ 0 h 727425"/>
              <a:gd name="connsiteX1" fmla="*/ 1121344 w 1121344"/>
              <a:gd name="connsiteY1" fmla="*/ 0 h 727425"/>
              <a:gd name="connsiteX2" fmla="*/ 1121344 w 1121344"/>
              <a:gd name="connsiteY2" fmla="*/ 727425 h 727425"/>
              <a:gd name="connsiteX3" fmla="*/ 0 w 1121344"/>
              <a:gd name="connsiteY3" fmla="*/ 727425 h 727425"/>
              <a:gd name="connsiteX4" fmla="*/ 0 w 1121344"/>
              <a:gd name="connsiteY4" fmla="*/ 0 h 72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344" h="727425">
                <a:moveTo>
                  <a:pt x="0" y="0"/>
                </a:moveTo>
                <a:lnTo>
                  <a:pt x="1121344" y="0"/>
                </a:lnTo>
                <a:lnTo>
                  <a:pt x="1121344" y="727425"/>
                </a:lnTo>
                <a:lnTo>
                  <a:pt x="0" y="727425"/>
                </a:lnTo>
                <a:lnTo>
                  <a:pt x="0" y="0"/>
                </a:lnTo>
                <a:close/>
              </a:path>
            </a:pathLst>
          </a:custGeom>
        </p:spPr>
      </p:pic>
      <p:grpSp>
        <p:nvGrpSpPr>
          <p:cNvPr id="100" name="Group 99">
            <a:extLst>
              <a:ext uri="{FF2B5EF4-FFF2-40B4-BE49-F238E27FC236}">
                <a16:creationId xmlns:a16="http://schemas.microsoft.com/office/drawing/2014/main" id="{9C70CD7B-1F26-E9D2-6A45-64A394DCE4BD}"/>
              </a:ext>
            </a:extLst>
          </p:cNvPr>
          <p:cNvGrpSpPr/>
          <p:nvPr/>
        </p:nvGrpSpPr>
        <p:grpSpPr>
          <a:xfrm>
            <a:off x="11756572" y="3034713"/>
            <a:ext cx="306926" cy="1337143"/>
            <a:chOff x="11756572" y="3034713"/>
            <a:chExt cx="306926" cy="1337143"/>
          </a:xfrm>
        </p:grpSpPr>
        <p:sp>
          <p:nvSpPr>
            <p:cNvPr id="86" name="Freeform: Shape 85">
              <a:extLst>
                <a:ext uri="{FF2B5EF4-FFF2-40B4-BE49-F238E27FC236}">
                  <a16:creationId xmlns:a16="http://schemas.microsoft.com/office/drawing/2014/main" id="{922E0237-7101-D75C-7E9D-12785A9D31FC}"/>
                </a:ext>
              </a:extLst>
            </p:cNvPr>
            <p:cNvSpPr/>
            <p:nvPr/>
          </p:nvSpPr>
          <p:spPr>
            <a:xfrm>
              <a:off x="11756572" y="3034713"/>
              <a:ext cx="86743" cy="86736"/>
            </a:xfrm>
            <a:custGeom>
              <a:avLst/>
              <a:gdLst>
                <a:gd name="connsiteX0" fmla="*/ 43543 w 86743"/>
                <a:gd name="connsiteY0" fmla="*/ 0 h 86736"/>
                <a:gd name="connsiteX1" fmla="*/ 86743 w 86743"/>
                <a:gd name="connsiteY1" fmla="*/ 43543 h 86736"/>
                <a:gd name="connsiteX2" fmla="*/ 43200 w 86743"/>
                <a:gd name="connsiteY2" fmla="*/ 86736 h 86736"/>
                <a:gd name="connsiteX3" fmla="*/ 0 w 86743"/>
                <a:gd name="connsiteY3" fmla="*/ 43368 h 86736"/>
                <a:gd name="connsiteX4" fmla="*/ 43543 w 86743"/>
                <a:gd name="connsiteY4" fmla="*/ 0 h 86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36">
                  <a:moveTo>
                    <a:pt x="43543" y="0"/>
                  </a:moveTo>
                  <a:cubicBezTo>
                    <a:pt x="67508" y="96"/>
                    <a:pt x="86846" y="19591"/>
                    <a:pt x="86743" y="43543"/>
                  </a:cubicBezTo>
                  <a:cubicBezTo>
                    <a:pt x="86640" y="67495"/>
                    <a:pt x="67132" y="86832"/>
                    <a:pt x="43200" y="86736"/>
                  </a:cubicBezTo>
                  <a:cubicBezTo>
                    <a:pt x="19302" y="86640"/>
                    <a:pt x="0" y="67252"/>
                    <a:pt x="0" y="43368"/>
                  </a:cubicBezTo>
                  <a:cubicBezTo>
                    <a:pt x="69" y="19372"/>
                    <a:pt x="19543" y="-41"/>
                    <a:pt x="43543" y="0"/>
                  </a:cubicBezTo>
                  <a:close/>
                </a:path>
              </a:pathLst>
            </a:custGeom>
            <a:solidFill>
              <a:srgbClr val="150C0A"/>
            </a:solidFill>
            <a:ln w="3429" cap="flat">
              <a:noFill/>
              <a:prstDash val="solid"/>
              <a:miter/>
            </a:ln>
          </p:spPr>
          <p:txBody>
            <a:bodyPr rtlCol="0" anchor="ctr"/>
            <a:lstStyle/>
            <a:p>
              <a:endParaRPr lang="en-GB" dirty="0"/>
            </a:p>
          </p:txBody>
        </p:sp>
        <p:sp>
          <p:nvSpPr>
            <p:cNvPr id="85" name="Freeform: Shape 84">
              <a:extLst>
                <a:ext uri="{FF2B5EF4-FFF2-40B4-BE49-F238E27FC236}">
                  <a16:creationId xmlns:a16="http://schemas.microsoft.com/office/drawing/2014/main" id="{C6672F5F-1FE5-B956-F8DF-47A1ED2EE100}"/>
                </a:ext>
              </a:extLst>
            </p:cNvPr>
            <p:cNvSpPr/>
            <p:nvPr/>
          </p:nvSpPr>
          <p:spPr>
            <a:xfrm>
              <a:off x="11976755" y="3034713"/>
              <a:ext cx="86743" cy="86736"/>
            </a:xfrm>
            <a:custGeom>
              <a:avLst/>
              <a:gdLst>
                <a:gd name="connsiteX0" fmla="*/ 43542 w 86743"/>
                <a:gd name="connsiteY0" fmla="*/ 0 h 86736"/>
                <a:gd name="connsiteX1" fmla="*/ 43577 w 86743"/>
                <a:gd name="connsiteY1" fmla="*/ 0 h 86736"/>
                <a:gd name="connsiteX2" fmla="*/ 86743 w 86743"/>
                <a:gd name="connsiteY2" fmla="*/ 43577 h 86736"/>
                <a:gd name="connsiteX3" fmla="*/ 43166 w 86743"/>
                <a:gd name="connsiteY3" fmla="*/ 86736 h 86736"/>
                <a:gd name="connsiteX4" fmla="*/ 0 w 86743"/>
                <a:gd name="connsiteY4" fmla="*/ 43368 h 86736"/>
                <a:gd name="connsiteX5" fmla="*/ 43542 w 86743"/>
                <a:gd name="connsiteY5" fmla="*/ 0 h 8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36">
                  <a:moveTo>
                    <a:pt x="43542" y="0"/>
                  </a:moveTo>
                  <a:cubicBezTo>
                    <a:pt x="43577" y="0"/>
                    <a:pt x="43577" y="0"/>
                    <a:pt x="43577" y="0"/>
                  </a:cubicBezTo>
                  <a:cubicBezTo>
                    <a:pt x="67542" y="117"/>
                    <a:pt x="86846" y="19625"/>
                    <a:pt x="86743" y="43577"/>
                  </a:cubicBezTo>
                  <a:cubicBezTo>
                    <a:pt x="86606" y="67529"/>
                    <a:pt x="67097" y="86849"/>
                    <a:pt x="43166" y="86736"/>
                  </a:cubicBezTo>
                  <a:cubicBezTo>
                    <a:pt x="19303" y="86619"/>
                    <a:pt x="0" y="67238"/>
                    <a:pt x="0" y="43368"/>
                  </a:cubicBezTo>
                  <a:cubicBezTo>
                    <a:pt x="68" y="19365"/>
                    <a:pt x="19542" y="-51"/>
                    <a:pt x="43542" y="0"/>
                  </a:cubicBezTo>
                  <a:close/>
                </a:path>
              </a:pathLst>
            </a:custGeom>
            <a:solidFill>
              <a:srgbClr val="150C0A"/>
            </a:solidFill>
            <a:ln w="3429" cap="flat">
              <a:noFill/>
              <a:prstDash val="solid"/>
              <a:miter/>
            </a:ln>
          </p:spPr>
          <p:txBody>
            <a:bodyPr rtlCol="0" anchor="ctr"/>
            <a:lstStyle/>
            <a:p>
              <a:endParaRPr lang="en-GB" dirty="0"/>
            </a:p>
          </p:txBody>
        </p:sp>
        <p:sp>
          <p:nvSpPr>
            <p:cNvPr id="83" name="Freeform: Shape 82">
              <a:extLst>
                <a:ext uri="{FF2B5EF4-FFF2-40B4-BE49-F238E27FC236}">
                  <a16:creationId xmlns:a16="http://schemas.microsoft.com/office/drawing/2014/main" id="{446C6A66-1BF7-35F6-06C3-99BF4998D3E4}"/>
                </a:ext>
              </a:extLst>
            </p:cNvPr>
            <p:cNvSpPr/>
            <p:nvPr/>
          </p:nvSpPr>
          <p:spPr>
            <a:xfrm>
              <a:off x="11756572" y="3289205"/>
              <a:ext cx="86743" cy="86737"/>
            </a:xfrm>
            <a:custGeom>
              <a:avLst/>
              <a:gdLst>
                <a:gd name="connsiteX0" fmla="*/ 43543 w 86743"/>
                <a:gd name="connsiteY0" fmla="*/ 1 h 86737"/>
                <a:gd name="connsiteX1" fmla="*/ 86743 w 86743"/>
                <a:gd name="connsiteY1" fmla="*/ 43544 h 86737"/>
                <a:gd name="connsiteX2" fmla="*/ 43200 w 86743"/>
                <a:gd name="connsiteY2" fmla="*/ 86737 h 86737"/>
                <a:gd name="connsiteX3" fmla="*/ 0 w 86743"/>
                <a:gd name="connsiteY3" fmla="*/ 43369 h 86737"/>
                <a:gd name="connsiteX4" fmla="*/ 43543 w 86743"/>
                <a:gd name="connsiteY4" fmla="*/ 1 h 86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37">
                  <a:moveTo>
                    <a:pt x="43543" y="1"/>
                  </a:moveTo>
                  <a:cubicBezTo>
                    <a:pt x="67508" y="97"/>
                    <a:pt x="86846" y="19591"/>
                    <a:pt x="86743" y="43544"/>
                  </a:cubicBezTo>
                  <a:cubicBezTo>
                    <a:pt x="86640" y="67496"/>
                    <a:pt x="67132" y="86833"/>
                    <a:pt x="43200" y="86737"/>
                  </a:cubicBezTo>
                  <a:cubicBezTo>
                    <a:pt x="19302" y="86641"/>
                    <a:pt x="0" y="67252"/>
                    <a:pt x="0" y="43369"/>
                  </a:cubicBezTo>
                  <a:cubicBezTo>
                    <a:pt x="69" y="19372"/>
                    <a:pt x="19543" y="-40"/>
                    <a:pt x="43543" y="1"/>
                  </a:cubicBezTo>
                  <a:close/>
                </a:path>
              </a:pathLst>
            </a:custGeom>
            <a:solidFill>
              <a:srgbClr val="150C0A"/>
            </a:solidFill>
            <a:ln w="3429" cap="flat">
              <a:noFill/>
              <a:prstDash val="solid"/>
              <a:miter/>
            </a:ln>
          </p:spPr>
          <p:txBody>
            <a:bodyPr rtlCol="0" anchor="ctr"/>
            <a:lstStyle/>
            <a:p>
              <a:endParaRPr lang="en-GB" dirty="0"/>
            </a:p>
          </p:txBody>
        </p:sp>
        <p:sp>
          <p:nvSpPr>
            <p:cNvPr id="82" name="Freeform: Shape 81">
              <a:extLst>
                <a:ext uri="{FF2B5EF4-FFF2-40B4-BE49-F238E27FC236}">
                  <a16:creationId xmlns:a16="http://schemas.microsoft.com/office/drawing/2014/main" id="{F5EC95A4-6611-3D88-09DA-DA44098624D3}"/>
                </a:ext>
              </a:extLst>
            </p:cNvPr>
            <p:cNvSpPr/>
            <p:nvPr/>
          </p:nvSpPr>
          <p:spPr>
            <a:xfrm>
              <a:off x="11976755" y="3289205"/>
              <a:ext cx="86743" cy="86737"/>
            </a:xfrm>
            <a:custGeom>
              <a:avLst/>
              <a:gdLst>
                <a:gd name="connsiteX0" fmla="*/ 43542 w 86743"/>
                <a:gd name="connsiteY0" fmla="*/ 1 h 86737"/>
                <a:gd name="connsiteX1" fmla="*/ 43577 w 86743"/>
                <a:gd name="connsiteY1" fmla="*/ 1 h 86737"/>
                <a:gd name="connsiteX2" fmla="*/ 86743 w 86743"/>
                <a:gd name="connsiteY2" fmla="*/ 43578 h 86737"/>
                <a:gd name="connsiteX3" fmla="*/ 43166 w 86743"/>
                <a:gd name="connsiteY3" fmla="*/ 86737 h 86737"/>
                <a:gd name="connsiteX4" fmla="*/ 0 w 86743"/>
                <a:gd name="connsiteY4" fmla="*/ 43369 h 86737"/>
                <a:gd name="connsiteX5" fmla="*/ 43542 w 86743"/>
                <a:gd name="connsiteY5" fmla="*/ 1 h 8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37">
                  <a:moveTo>
                    <a:pt x="43542" y="1"/>
                  </a:moveTo>
                  <a:cubicBezTo>
                    <a:pt x="43577" y="1"/>
                    <a:pt x="43577" y="1"/>
                    <a:pt x="43577" y="1"/>
                  </a:cubicBezTo>
                  <a:cubicBezTo>
                    <a:pt x="67542" y="117"/>
                    <a:pt x="86846" y="19626"/>
                    <a:pt x="86743" y="43578"/>
                  </a:cubicBezTo>
                  <a:cubicBezTo>
                    <a:pt x="86606" y="67530"/>
                    <a:pt x="67097" y="86850"/>
                    <a:pt x="43166" y="86737"/>
                  </a:cubicBezTo>
                  <a:cubicBezTo>
                    <a:pt x="19303" y="86620"/>
                    <a:pt x="0" y="67238"/>
                    <a:pt x="0" y="43369"/>
                  </a:cubicBezTo>
                  <a:cubicBezTo>
                    <a:pt x="68" y="19365"/>
                    <a:pt x="19542" y="-51"/>
                    <a:pt x="43542" y="1"/>
                  </a:cubicBezTo>
                  <a:close/>
                </a:path>
              </a:pathLst>
            </a:custGeom>
            <a:solidFill>
              <a:srgbClr val="150C0A"/>
            </a:solidFill>
            <a:ln w="3429" cap="flat">
              <a:noFill/>
              <a:prstDash val="solid"/>
              <a:miter/>
            </a:ln>
          </p:spPr>
          <p:txBody>
            <a:bodyPr rtlCol="0" anchor="ctr"/>
            <a:lstStyle/>
            <a:p>
              <a:endParaRPr lang="en-GB" dirty="0"/>
            </a:p>
          </p:txBody>
        </p:sp>
        <p:sp>
          <p:nvSpPr>
            <p:cNvPr id="80" name="Freeform: Shape 79">
              <a:extLst>
                <a:ext uri="{FF2B5EF4-FFF2-40B4-BE49-F238E27FC236}">
                  <a16:creationId xmlns:a16="http://schemas.microsoft.com/office/drawing/2014/main" id="{E4FE2438-BD43-6254-CC90-AA5850E20D08}"/>
                </a:ext>
              </a:extLst>
            </p:cNvPr>
            <p:cNvSpPr/>
            <p:nvPr/>
          </p:nvSpPr>
          <p:spPr>
            <a:xfrm>
              <a:off x="11756572" y="3539946"/>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8"/>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9" name="Freeform: Shape 78">
              <a:extLst>
                <a:ext uri="{FF2B5EF4-FFF2-40B4-BE49-F238E27FC236}">
                  <a16:creationId xmlns:a16="http://schemas.microsoft.com/office/drawing/2014/main" id="{FF4BD95C-0652-1CB8-300F-AD2170D3AF0C}"/>
                </a:ext>
              </a:extLst>
            </p:cNvPr>
            <p:cNvSpPr/>
            <p:nvPr/>
          </p:nvSpPr>
          <p:spPr>
            <a:xfrm>
              <a:off x="11976755" y="3539946"/>
              <a:ext cx="86743" cy="86744"/>
            </a:xfrm>
            <a:custGeom>
              <a:avLst/>
              <a:gdLst>
                <a:gd name="connsiteX0" fmla="*/ 43577 w 86743"/>
                <a:gd name="connsiteY0" fmla="*/ 1 h 86744"/>
                <a:gd name="connsiteX1" fmla="*/ 86743 w 86743"/>
                <a:gd name="connsiteY1" fmla="*/ 43578 h 86744"/>
                <a:gd name="connsiteX2" fmla="*/ 43166 w 86743"/>
                <a:gd name="connsiteY2" fmla="*/ 86744 h 86744"/>
                <a:gd name="connsiteX3" fmla="*/ 0 w 86743"/>
                <a:gd name="connsiteY3" fmla="*/ 43373 h 86744"/>
                <a:gd name="connsiteX4" fmla="*/ 43577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77" y="1"/>
                  </a:moveTo>
                  <a:cubicBezTo>
                    <a:pt x="67542" y="104"/>
                    <a:pt x="86846" y="19613"/>
                    <a:pt x="86743" y="43578"/>
                  </a:cubicBezTo>
                  <a:cubicBezTo>
                    <a:pt x="86640" y="67544"/>
                    <a:pt x="67131" y="86847"/>
                    <a:pt x="43166" y="86744"/>
                  </a:cubicBezTo>
                  <a:cubicBezTo>
                    <a:pt x="19303" y="86641"/>
                    <a:pt x="0" y="67236"/>
                    <a:pt x="0" y="43373"/>
                  </a:cubicBezTo>
                  <a:cubicBezTo>
                    <a:pt x="68" y="19373"/>
                    <a:pt x="19577" y="-67"/>
                    <a:pt x="43577" y="1"/>
                  </a:cubicBezTo>
                  <a:close/>
                </a:path>
              </a:pathLst>
            </a:custGeom>
            <a:solidFill>
              <a:srgbClr val="150C0A"/>
            </a:solidFill>
            <a:ln w="3429" cap="flat">
              <a:noFill/>
              <a:prstDash val="solid"/>
              <a:miter/>
            </a:ln>
          </p:spPr>
          <p:txBody>
            <a:bodyPr rtlCol="0" anchor="ctr"/>
            <a:lstStyle/>
            <a:p>
              <a:endParaRPr lang="en-GB" dirty="0"/>
            </a:p>
          </p:txBody>
        </p:sp>
        <p:sp>
          <p:nvSpPr>
            <p:cNvPr id="77" name="Freeform: Shape 76">
              <a:extLst>
                <a:ext uri="{FF2B5EF4-FFF2-40B4-BE49-F238E27FC236}">
                  <a16:creationId xmlns:a16="http://schemas.microsoft.com/office/drawing/2014/main" id="{A28CE56A-EE55-1F39-EA6C-A11DF5A546B0}"/>
                </a:ext>
              </a:extLst>
            </p:cNvPr>
            <p:cNvSpPr/>
            <p:nvPr/>
          </p:nvSpPr>
          <p:spPr>
            <a:xfrm>
              <a:off x="11756572" y="3794449"/>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9"/>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6" name="Freeform: Shape 75">
              <a:extLst>
                <a:ext uri="{FF2B5EF4-FFF2-40B4-BE49-F238E27FC236}">
                  <a16:creationId xmlns:a16="http://schemas.microsoft.com/office/drawing/2014/main" id="{9008ADBF-2E60-1DAE-05F1-A55BC16A80F8}"/>
                </a:ext>
              </a:extLst>
            </p:cNvPr>
            <p:cNvSpPr/>
            <p:nvPr/>
          </p:nvSpPr>
          <p:spPr>
            <a:xfrm>
              <a:off x="11976755" y="3794449"/>
              <a:ext cx="86743" cy="86744"/>
            </a:xfrm>
            <a:custGeom>
              <a:avLst/>
              <a:gdLst>
                <a:gd name="connsiteX0" fmla="*/ 43542 w 86743"/>
                <a:gd name="connsiteY0" fmla="*/ 1 h 86744"/>
                <a:gd name="connsiteX1" fmla="*/ 43577 w 86743"/>
                <a:gd name="connsiteY1" fmla="*/ 1 h 86744"/>
                <a:gd name="connsiteX2" fmla="*/ 86743 w 86743"/>
                <a:gd name="connsiteY2" fmla="*/ 43579 h 86744"/>
                <a:gd name="connsiteX3" fmla="*/ 43166 w 86743"/>
                <a:gd name="connsiteY3" fmla="*/ 86744 h 86744"/>
                <a:gd name="connsiteX4" fmla="*/ 0 w 86743"/>
                <a:gd name="connsiteY4" fmla="*/ 43373 h 86744"/>
                <a:gd name="connsiteX5" fmla="*/ 43542 w 86743"/>
                <a:gd name="connsiteY5" fmla="*/ 1 h 8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43" h="86744">
                  <a:moveTo>
                    <a:pt x="43542" y="1"/>
                  </a:moveTo>
                  <a:cubicBezTo>
                    <a:pt x="43542" y="1"/>
                    <a:pt x="43577" y="1"/>
                    <a:pt x="43577" y="1"/>
                  </a:cubicBezTo>
                  <a:cubicBezTo>
                    <a:pt x="67542" y="104"/>
                    <a:pt x="86846" y="19613"/>
                    <a:pt x="86743" y="43579"/>
                  </a:cubicBezTo>
                  <a:cubicBezTo>
                    <a:pt x="86640" y="67544"/>
                    <a:pt x="67131" y="86847"/>
                    <a:pt x="43166" y="86744"/>
                  </a:cubicBezTo>
                  <a:cubicBezTo>
                    <a:pt x="19303" y="86641"/>
                    <a:pt x="0" y="67235"/>
                    <a:pt x="0" y="43373"/>
                  </a:cubicBezTo>
                  <a:cubicBezTo>
                    <a:pt x="34" y="19373"/>
                    <a:pt x="19542" y="-33"/>
                    <a:pt x="43542" y="1"/>
                  </a:cubicBezTo>
                  <a:close/>
                </a:path>
              </a:pathLst>
            </a:custGeom>
            <a:solidFill>
              <a:srgbClr val="150C0A"/>
            </a:solidFill>
            <a:ln w="3429" cap="flat">
              <a:noFill/>
              <a:prstDash val="solid"/>
              <a:miter/>
            </a:ln>
          </p:spPr>
          <p:txBody>
            <a:bodyPr rtlCol="0" anchor="ctr"/>
            <a:lstStyle/>
            <a:p>
              <a:endParaRPr lang="en-GB" dirty="0"/>
            </a:p>
          </p:txBody>
        </p:sp>
        <p:sp>
          <p:nvSpPr>
            <p:cNvPr id="74" name="Freeform: Shape 73">
              <a:extLst>
                <a:ext uri="{FF2B5EF4-FFF2-40B4-BE49-F238E27FC236}">
                  <a16:creationId xmlns:a16="http://schemas.microsoft.com/office/drawing/2014/main" id="{B6D3D005-5A77-1463-4D48-93D18859BEA4}"/>
                </a:ext>
              </a:extLst>
            </p:cNvPr>
            <p:cNvSpPr/>
            <p:nvPr/>
          </p:nvSpPr>
          <p:spPr>
            <a:xfrm>
              <a:off x="11756572" y="4030644"/>
              <a:ext cx="86709" cy="86709"/>
            </a:xfrm>
            <a:custGeom>
              <a:avLst/>
              <a:gdLst>
                <a:gd name="connsiteX0" fmla="*/ 43543 w 86709"/>
                <a:gd name="connsiteY0" fmla="*/ 1 h 86709"/>
                <a:gd name="connsiteX1" fmla="*/ 86709 w 86709"/>
                <a:gd name="connsiteY1" fmla="*/ 43544 h 86709"/>
                <a:gd name="connsiteX2" fmla="*/ 43166 w 86709"/>
                <a:gd name="connsiteY2" fmla="*/ 86709 h 86709"/>
                <a:gd name="connsiteX3" fmla="*/ 0 w 86709"/>
                <a:gd name="connsiteY3" fmla="*/ 43338 h 86709"/>
                <a:gd name="connsiteX4" fmla="*/ 43543 w 86709"/>
                <a:gd name="connsiteY4" fmla="*/ 1 h 8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9" h="86709">
                  <a:moveTo>
                    <a:pt x="43543" y="1"/>
                  </a:moveTo>
                  <a:cubicBezTo>
                    <a:pt x="67474" y="103"/>
                    <a:pt x="86812" y="19612"/>
                    <a:pt x="86709" y="43544"/>
                  </a:cubicBezTo>
                  <a:cubicBezTo>
                    <a:pt x="86606" y="67475"/>
                    <a:pt x="67097" y="86812"/>
                    <a:pt x="43166" y="86709"/>
                  </a:cubicBezTo>
                  <a:cubicBezTo>
                    <a:pt x="19302" y="86606"/>
                    <a:pt x="0" y="67200"/>
                    <a:pt x="0" y="43338"/>
                  </a:cubicBezTo>
                  <a:cubicBezTo>
                    <a:pt x="69" y="19338"/>
                    <a:pt x="19543" y="-34"/>
                    <a:pt x="43543" y="1"/>
                  </a:cubicBezTo>
                  <a:close/>
                </a:path>
              </a:pathLst>
            </a:custGeom>
            <a:solidFill>
              <a:srgbClr val="150C0A"/>
            </a:solidFill>
            <a:ln w="3429" cap="flat">
              <a:noFill/>
              <a:prstDash val="solid"/>
              <a:miter/>
            </a:ln>
          </p:spPr>
          <p:txBody>
            <a:bodyPr rtlCol="0" anchor="ctr"/>
            <a:lstStyle/>
            <a:p>
              <a:endParaRPr lang="en-GB" dirty="0"/>
            </a:p>
          </p:txBody>
        </p:sp>
        <p:sp>
          <p:nvSpPr>
            <p:cNvPr id="73" name="Freeform: Shape 72">
              <a:extLst>
                <a:ext uri="{FF2B5EF4-FFF2-40B4-BE49-F238E27FC236}">
                  <a16:creationId xmlns:a16="http://schemas.microsoft.com/office/drawing/2014/main" id="{9DEC7D4F-BEB5-04E5-16AF-88E178E7039D}"/>
                </a:ext>
              </a:extLst>
            </p:cNvPr>
            <p:cNvSpPr/>
            <p:nvPr/>
          </p:nvSpPr>
          <p:spPr>
            <a:xfrm>
              <a:off x="11976754" y="4030644"/>
              <a:ext cx="86708" cy="86709"/>
            </a:xfrm>
            <a:custGeom>
              <a:avLst/>
              <a:gdLst>
                <a:gd name="connsiteX0" fmla="*/ 43577 w 86708"/>
                <a:gd name="connsiteY0" fmla="*/ 1 h 86709"/>
                <a:gd name="connsiteX1" fmla="*/ 86708 w 86708"/>
                <a:gd name="connsiteY1" fmla="*/ 43578 h 86709"/>
                <a:gd name="connsiteX2" fmla="*/ 43131 w 86708"/>
                <a:gd name="connsiteY2" fmla="*/ 86709 h 86709"/>
                <a:gd name="connsiteX3" fmla="*/ 0 w 86708"/>
                <a:gd name="connsiteY3" fmla="*/ 43338 h 86709"/>
                <a:gd name="connsiteX4" fmla="*/ 43577 w 86708"/>
                <a:gd name="connsiteY4" fmla="*/ 1 h 8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8" h="86709">
                  <a:moveTo>
                    <a:pt x="43577" y="1"/>
                  </a:moveTo>
                  <a:cubicBezTo>
                    <a:pt x="67508" y="138"/>
                    <a:pt x="86846" y="19646"/>
                    <a:pt x="86708" y="43578"/>
                  </a:cubicBezTo>
                  <a:cubicBezTo>
                    <a:pt x="86571" y="67509"/>
                    <a:pt x="67063" y="86847"/>
                    <a:pt x="43131" y="86709"/>
                  </a:cubicBezTo>
                  <a:cubicBezTo>
                    <a:pt x="19269" y="86572"/>
                    <a:pt x="0" y="67200"/>
                    <a:pt x="0" y="43338"/>
                  </a:cubicBezTo>
                  <a:cubicBezTo>
                    <a:pt x="68" y="19338"/>
                    <a:pt x="19577" y="-68"/>
                    <a:pt x="43577" y="1"/>
                  </a:cubicBezTo>
                  <a:close/>
                </a:path>
              </a:pathLst>
            </a:custGeom>
            <a:solidFill>
              <a:srgbClr val="150C0A"/>
            </a:solidFill>
            <a:ln w="3429" cap="flat">
              <a:noFill/>
              <a:prstDash val="solid"/>
              <a:miter/>
            </a:ln>
          </p:spPr>
          <p:txBody>
            <a:bodyPr rtlCol="0" anchor="ctr"/>
            <a:lstStyle/>
            <a:p>
              <a:endParaRPr lang="en-GB" dirty="0"/>
            </a:p>
          </p:txBody>
        </p:sp>
        <p:sp>
          <p:nvSpPr>
            <p:cNvPr id="71" name="Freeform: Shape 70">
              <a:extLst>
                <a:ext uri="{FF2B5EF4-FFF2-40B4-BE49-F238E27FC236}">
                  <a16:creationId xmlns:a16="http://schemas.microsoft.com/office/drawing/2014/main" id="{21A0D3ED-8FBA-0E46-51C6-128C639672E1}"/>
                </a:ext>
              </a:extLst>
            </p:cNvPr>
            <p:cNvSpPr/>
            <p:nvPr/>
          </p:nvSpPr>
          <p:spPr>
            <a:xfrm>
              <a:off x="11756572" y="4285112"/>
              <a:ext cx="86743" cy="86744"/>
            </a:xfrm>
            <a:custGeom>
              <a:avLst/>
              <a:gdLst>
                <a:gd name="connsiteX0" fmla="*/ 43543 w 86743"/>
                <a:gd name="connsiteY0" fmla="*/ 1 h 86744"/>
                <a:gd name="connsiteX1" fmla="*/ 86743 w 86743"/>
                <a:gd name="connsiteY1" fmla="*/ 43544 h 86744"/>
                <a:gd name="connsiteX2" fmla="*/ 43200 w 86743"/>
                <a:gd name="connsiteY2" fmla="*/ 86744 h 86744"/>
                <a:gd name="connsiteX3" fmla="*/ 0 w 86743"/>
                <a:gd name="connsiteY3" fmla="*/ 43373 h 86744"/>
                <a:gd name="connsiteX4" fmla="*/ 43543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43" y="1"/>
                  </a:moveTo>
                  <a:cubicBezTo>
                    <a:pt x="67508" y="104"/>
                    <a:pt x="86846" y="19578"/>
                    <a:pt x="86743" y="43544"/>
                  </a:cubicBezTo>
                  <a:cubicBezTo>
                    <a:pt x="86640" y="67510"/>
                    <a:pt x="67166" y="86847"/>
                    <a:pt x="43200" y="86744"/>
                  </a:cubicBezTo>
                  <a:cubicBezTo>
                    <a:pt x="19302" y="86641"/>
                    <a:pt x="0" y="67270"/>
                    <a:pt x="0" y="43373"/>
                  </a:cubicBezTo>
                  <a:cubicBezTo>
                    <a:pt x="69" y="19373"/>
                    <a:pt x="19543" y="-33"/>
                    <a:pt x="43543" y="1"/>
                  </a:cubicBezTo>
                  <a:close/>
                </a:path>
              </a:pathLst>
            </a:custGeom>
            <a:solidFill>
              <a:srgbClr val="150C0A"/>
            </a:solidFill>
            <a:ln w="3429" cap="flat">
              <a:noFill/>
              <a:prstDash val="solid"/>
              <a:miter/>
            </a:ln>
          </p:spPr>
          <p:txBody>
            <a:bodyPr rtlCol="0" anchor="ctr"/>
            <a:lstStyle/>
            <a:p>
              <a:endParaRPr lang="en-GB" dirty="0"/>
            </a:p>
          </p:txBody>
        </p:sp>
        <p:sp>
          <p:nvSpPr>
            <p:cNvPr id="70" name="Freeform: Shape 69">
              <a:extLst>
                <a:ext uri="{FF2B5EF4-FFF2-40B4-BE49-F238E27FC236}">
                  <a16:creationId xmlns:a16="http://schemas.microsoft.com/office/drawing/2014/main" id="{3F1C4553-4AA3-7120-2E57-04160B8C2145}"/>
                </a:ext>
              </a:extLst>
            </p:cNvPr>
            <p:cNvSpPr/>
            <p:nvPr/>
          </p:nvSpPr>
          <p:spPr>
            <a:xfrm>
              <a:off x="11976755" y="4285112"/>
              <a:ext cx="86743" cy="86744"/>
            </a:xfrm>
            <a:custGeom>
              <a:avLst/>
              <a:gdLst>
                <a:gd name="connsiteX0" fmla="*/ 43577 w 86743"/>
                <a:gd name="connsiteY0" fmla="*/ 1 h 86744"/>
                <a:gd name="connsiteX1" fmla="*/ 86743 w 86743"/>
                <a:gd name="connsiteY1" fmla="*/ 43578 h 86744"/>
                <a:gd name="connsiteX2" fmla="*/ 43166 w 86743"/>
                <a:gd name="connsiteY2" fmla="*/ 86744 h 86744"/>
                <a:gd name="connsiteX3" fmla="*/ 0 w 86743"/>
                <a:gd name="connsiteY3" fmla="*/ 43373 h 86744"/>
                <a:gd name="connsiteX4" fmla="*/ 43577 w 86743"/>
                <a:gd name="connsiteY4" fmla="*/ 1 h 86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3" h="86744">
                  <a:moveTo>
                    <a:pt x="43577" y="1"/>
                  </a:moveTo>
                  <a:cubicBezTo>
                    <a:pt x="67542" y="104"/>
                    <a:pt x="86846" y="19613"/>
                    <a:pt x="86743" y="43578"/>
                  </a:cubicBezTo>
                  <a:cubicBezTo>
                    <a:pt x="86640" y="67544"/>
                    <a:pt x="67131" y="86847"/>
                    <a:pt x="43166" y="86744"/>
                  </a:cubicBezTo>
                  <a:cubicBezTo>
                    <a:pt x="19303" y="86641"/>
                    <a:pt x="0" y="67236"/>
                    <a:pt x="0" y="43373"/>
                  </a:cubicBezTo>
                  <a:cubicBezTo>
                    <a:pt x="68" y="19373"/>
                    <a:pt x="19577" y="-67"/>
                    <a:pt x="43577" y="1"/>
                  </a:cubicBezTo>
                  <a:close/>
                </a:path>
              </a:pathLst>
            </a:custGeom>
            <a:solidFill>
              <a:srgbClr val="150C0A"/>
            </a:solidFill>
            <a:ln w="3429" cap="flat">
              <a:noFill/>
              <a:prstDash val="solid"/>
              <a:miter/>
            </a:ln>
          </p:spPr>
          <p:txBody>
            <a:bodyPr rtlCol="0" anchor="ctr"/>
            <a:lstStyle/>
            <a:p>
              <a:endParaRPr lang="en-GB" dirty="0"/>
            </a:p>
          </p:txBody>
        </p:sp>
      </p:grpSp>
      <p:grpSp>
        <p:nvGrpSpPr>
          <p:cNvPr id="66" name="Group 65">
            <a:extLst>
              <a:ext uri="{FF2B5EF4-FFF2-40B4-BE49-F238E27FC236}">
                <a16:creationId xmlns:a16="http://schemas.microsoft.com/office/drawing/2014/main" id="{783311D2-733A-5CCC-E587-63115A910806}"/>
              </a:ext>
            </a:extLst>
          </p:cNvPr>
          <p:cNvGrpSpPr/>
          <p:nvPr/>
        </p:nvGrpSpPr>
        <p:grpSpPr>
          <a:xfrm>
            <a:off x="1371465" y="856904"/>
            <a:ext cx="4940174" cy="4850038"/>
            <a:chOff x="1586926" y="687396"/>
            <a:chExt cx="4940174" cy="4850038"/>
          </a:xfrm>
        </p:grpSpPr>
        <p:grpSp>
          <p:nvGrpSpPr>
            <p:cNvPr id="63" name="Group 62">
              <a:extLst>
                <a:ext uri="{FF2B5EF4-FFF2-40B4-BE49-F238E27FC236}">
                  <a16:creationId xmlns:a16="http://schemas.microsoft.com/office/drawing/2014/main" id="{E779FEDA-5CC2-AC31-296E-6DE6790E5402}"/>
                </a:ext>
              </a:extLst>
            </p:cNvPr>
            <p:cNvGrpSpPr/>
            <p:nvPr/>
          </p:nvGrpSpPr>
          <p:grpSpPr>
            <a:xfrm>
              <a:off x="1586926" y="1719025"/>
              <a:ext cx="4940174" cy="3818409"/>
              <a:chOff x="1647363" y="1719025"/>
              <a:chExt cx="4940174" cy="3818409"/>
            </a:xfrm>
          </p:grpSpPr>
          <p:grpSp>
            <p:nvGrpSpPr>
              <p:cNvPr id="62" name="Group 61">
                <a:extLst>
                  <a:ext uri="{FF2B5EF4-FFF2-40B4-BE49-F238E27FC236}">
                    <a16:creationId xmlns:a16="http://schemas.microsoft.com/office/drawing/2014/main" id="{B1B65497-B6D2-1D39-BCAB-C81C2C7CEED4}"/>
                  </a:ext>
                </a:extLst>
              </p:cNvPr>
              <p:cNvGrpSpPr/>
              <p:nvPr/>
            </p:nvGrpSpPr>
            <p:grpSpPr>
              <a:xfrm>
                <a:off x="1647363" y="1719025"/>
                <a:ext cx="3918292" cy="770267"/>
                <a:chOff x="1675112" y="1378603"/>
                <a:chExt cx="3918292" cy="770267"/>
              </a:xfrm>
            </p:grpSpPr>
            <p:grpSp>
              <p:nvGrpSpPr>
                <p:cNvPr id="48" name="Group 47">
                  <a:extLst>
                    <a:ext uri="{FF2B5EF4-FFF2-40B4-BE49-F238E27FC236}">
                      <a16:creationId xmlns:a16="http://schemas.microsoft.com/office/drawing/2014/main" id="{D8901F99-59CA-C1E6-8558-969EB29E5D62}"/>
                    </a:ext>
                  </a:extLst>
                </p:cNvPr>
                <p:cNvGrpSpPr/>
                <p:nvPr/>
              </p:nvGrpSpPr>
              <p:grpSpPr>
                <a:xfrm>
                  <a:off x="1675112" y="1393167"/>
                  <a:ext cx="755703" cy="755703"/>
                  <a:chOff x="931368" y="2501669"/>
                  <a:chExt cx="914400" cy="914400"/>
                </a:xfrm>
              </p:grpSpPr>
              <p:sp>
                <p:nvSpPr>
                  <p:cNvPr id="58" name="Oval 57">
                    <a:extLst>
                      <a:ext uri="{FF2B5EF4-FFF2-40B4-BE49-F238E27FC236}">
                        <a16:creationId xmlns:a16="http://schemas.microsoft.com/office/drawing/2014/main" id="{320EC446-2090-747A-D66C-F9987BE2315D}"/>
                      </a:ext>
                    </a:extLst>
                  </p:cNvPr>
                  <p:cNvSpPr/>
                  <p:nvPr/>
                </p:nvSpPr>
                <p:spPr>
                  <a:xfrm>
                    <a:off x="931368" y="2501669"/>
                    <a:ext cx="914400" cy="914400"/>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pic>
                <p:nvPicPr>
                  <p:cNvPr id="59" name="Graphic 58" descr="Receiver with solid fill">
                    <a:extLst>
                      <a:ext uri="{FF2B5EF4-FFF2-40B4-BE49-F238E27FC236}">
                        <a16:creationId xmlns:a16="http://schemas.microsoft.com/office/drawing/2014/main" id="{3607E4AB-7E6F-AAE8-AD7C-A3563AC03A20}"/>
                      </a:ext>
                    </a:extLst>
                  </p:cNvPr>
                  <p:cNvPicPr>
                    <a:picLocks noChangeAspect="1"/>
                  </p:cNvPicPr>
                  <p:nvPr/>
                </p:nvPicPr>
                <p:blipFill>
                  <a:blip r:embed="rId4">
                    <a:lum bright="-100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9640" y="2699943"/>
                    <a:ext cx="517856" cy="517853"/>
                  </a:xfrm>
                  <a:prstGeom prst="rect">
                    <a:avLst/>
                  </a:prstGeom>
                </p:spPr>
              </p:pic>
            </p:grpSp>
            <p:sp>
              <p:nvSpPr>
                <p:cNvPr id="51" name="TextBox 50">
                  <a:extLst>
                    <a:ext uri="{FF2B5EF4-FFF2-40B4-BE49-F238E27FC236}">
                      <a16:creationId xmlns:a16="http://schemas.microsoft.com/office/drawing/2014/main" id="{EEAB811B-453B-2A7E-54DE-ABAAB8E7D7D5}"/>
                    </a:ext>
                  </a:extLst>
                </p:cNvPr>
                <p:cNvSpPr txBox="1"/>
                <p:nvPr/>
              </p:nvSpPr>
              <p:spPr>
                <a:xfrm>
                  <a:off x="2718123" y="1378603"/>
                  <a:ext cx="2875281"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tr-TR" sz="20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Telefon No</a:t>
                  </a:r>
                  <a:endParaRPr kumimoji="0" lang="en-IN" sz="2000" b="1"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t>
                  </a:r>
                  <a:r>
                    <a:rPr kumimoji="0" lang="tr-TR"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90 536 966 60 09</a:t>
                  </a:r>
                  <a:endPar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grpSp>
          <p:grpSp>
            <p:nvGrpSpPr>
              <p:cNvPr id="61" name="Group 60">
                <a:extLst>
                  <a:ext uri="{FF2B5EF4-FFF2-40B4-BE49-F238E27FC236}">
                    <a16:creationId xmlns:a16="http://schemas.microsoft.com/office/drawing/2014/main" id="{E406E4A4-4B36-336D-EAF4-9A2A4803CF7F}"/>
                  </a:ext>
                </a:extLst>
              </p:cNvPr>
              <p:cNvGrpSpPr/>
              <p:nvPr/>
            </p:nvGrpSpPr>
            <p:grpSpPr>
              <a:xfrm>
                <a:off x="1647363" y="3243096"/>
                <a:ext cx="4237956" cy="770267"/>
                <a:chOff x="1675112" y="2943307"/>
                <a:chExt cx="4237956" cy="770267"/>
              </a:xfrm>
            </p:grpSpPr>
            <p:grpSp>
              <p:nvGrpSpPr>
                <p:cNvPr id="49" name="Group 48">
                  <a:extLst>
                    <a:ext uri="{FF2B5EF4-FFF2-40B4-BE49-F238E27FC236}">
                      <a16:creationId xmlns:a16="http://schemas.microsoft.com/office/drawing/2014/main" id="{B09D83D6-176A-A9E8-4D40-11B728082278}"/>
                    </a:ext>
                  </a:extLst>
                </p:cNvPr>
                <p:cNvGrpSpPr/>
                <p:nvPr/>
              </p:nvGrpSpPr>
              <p:grpSpPr>
                <a:xfrm>
                  <a:off x="1675112" y="2957871"/>
                  <a:ext cx="755703" cy="755703"/>
                  <a:chOff x="931368" y="3953291"/>
                  <a:chExt cx="914400" cy="914400"/>
                </a:xfrm>
              </p:grpSpPr>
              <p:sp>
                <p:nvSpPr>
                  <p:cNvPr id="56" name="Oval 55">
                    <a:extLst>
                      <a:ext uri="{FF2B5EF4-FFF2-40B4-BE49-F238E27FC236}">
                        <a16:creationId xmlns:a16="http://schemas.microsoft.com/office/drawing/2014/main" id="{570C46F4-86FE-6058-4084-8EA8F764C2FE}"/>
                      </a:ext>
                    </a:extLst>
                  </p:cNvPr>
                  <p:cNvSpPr/>
                  <p:nvPr/>
                </p:nvSpPr>
                <p:spPr>
                  <a:xfrm>
                    <a:off x="931368" y="3953291"/>
                    <a:ext cx="914400" cy="914400"/>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pic>
                <p:nvPicPr>
                  <p:cNvPr id="57" name="Graphic 56" descr="Envelope with solid fill">
                    <a:extLst>
                      <a:ext uri="{FF2B5EF4-FFF2-40B4-BE49-F238E27FC236}">
                        <a16:creationId xmlns:a16="http://schemas.microsoft.com/office/drawing/2014/main" id="{F14A5305-3D25-CDF3-25B5-690DD3A3ECDB}"/>
                      </a:ext>
                    </a:extLst>
                  </p:cNvPr>
                  <p:cNvPicPr>
                    <a:picLocks noChangeAspect="1"/>
                  </p:cNvPicPr>
                  <p:nvPr/>
                </p:nvPicPr>
                <p:blipFill>
                  <a:blip r:embed="rId6">
                    <a:lum bright="-10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0343" y="4152268"/>
                    <a:ext cx="516450" cy="516446"/>
                  </a:xfrm>
                  <a:prstGeom prst="rect">
                    <a:avLst/>
                  </a:prstGeom>
                </p:spPr>
              </p:pic>
            </p:grpSp>
            <p:sp>
              <p:nvSpPr>
                <p:cNvPr id="52" name="TextBox 51">
                  <a:extLst>
                    <a:ext uri="{FF2B5EF4-FFF2-40B4-BE49-F238E27FC236}">
                      <a16:creationId xmlns:a16="http://schemas.microsoft.com/office/drawing/2014/main" id="{A7BF19BC-D026-7358-BABA-A5FF4C841C68}"/>
                    </a:ext>
                  </a:extLst>
                </p:cNvPr>
                <p:cNvSpPr txBox="1"/>
                <p:nvPr/>
              </p:nvSpPr>
              <p:spPr>
                <a:xfrm>
                  <a:off x="2704525" y="2943307"/>
                  <a:ext cx="3208543"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2000" b="1" dirty="0">
                      <a:solidFill>
                        <a:schemeClr val="tx1">
                          <a:lumMod val="75000"/>
                          <a:lumOff val="25000"/>
                        </a:schemeClr>
                      </a:solidFill>
                      <a:latin typeface="Montserrat" panose="00000500000000000000" pitchFamily="2" charset="0"/>
                      <a:ea typeface="Open Sans" panose="020B0606030504020204" pitchFamily="34" charset="0"/>
                      <a:cs typeface="Open Sans" panose="020B0606030504020204" pitchFamily="34" charset="0"/>
                    </a:rPr>
                    <a:t>Gmail </a:t>
                  </a:r>
                  <a:endParaRPr lang="tr-TR" sz="2000" b="1" dirty="0">
                    <a:solidFill>
                      <a:schemeClr val="tx1">
                        <a:lumMod val="75000"/>
                        <a:lumOff val="25000"/>
                      </a:schemeClr>
                    </a:solidFill>
                    <a:latin typeface="Montserrat" panose="00000500000000000000" pitchFamily="2"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tr-TR" b="0" i="0" u="none" strike="noStrike" kern="1200" cap="none" spc="0" normalizeH="0" baseline="0" noProof="0" dirty="0" err="1">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info.line</a:t>
                  </a:r>
                  <a:r>
                    <a:rPr kumimoji="0" lang="en-GB"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t>
                  </a:r>
                  <a:r>
                    <a:rPr kumimoji="0" lang="tr-TR" b="0" i="0" u="none" strike="noStrike" kern="1200" cap="none" spc="0" normalizeH="0" baseline="0" noProof="0" dirty="0" err="1">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apphona</a:t>
                  </a:r>
                  <a:r>
                    <a:rPr kumimoji="0" lang="en-GB"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rPr>
                    <a:t>.com</a:t>
                  </a:r>
                  <a:endParaRPr kumimoji="0" lang="en-IN" b="0" i="0" u="none"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grpSp>
          <p:grpSp>
            <p:nvGrpSpPr>
              <p:cNvPr id="60" name="Group 59">
                <a:extLst>
                  <a:ext uri="{FF2B5EF4-FFF2-40B4-BE49-F238E27FC236}">
                    <a16:creationId xmlns:a16="http://schemas.microsoft.com/office/drawing/2014/main" id="{52F65368-AF40-E85B-CAEC-098C50FEBFBE}"/>
                  </a:ext>
                </a:extLst>
              </p:cNvPr>
              <p:cNvGrpSpPr/>
              <p:nvPr/>
            </p:nvGrpSpPr>
            <p:grpSpPr>
              <a:xfrm>
                <a:off x="1647363" y="4767167"/>
                <a:ext cx="4940174" cy="770267"/>
                <a:chOff x="1675112" y="4767167"/>
                <a:chExt cx="4940174" cy="770267"/>
              </a:xfrm>
            </p:grpSpPr>
            <p:grpSp>
              <p:nvGrpSpPr>
                <p:cNvPr id="50" name="Group 49">
                  <a:extLst>
                    <a:ext uri="{FF2B5EF4-FFF2-40B4-BE49-F238E27FC236}">
                      <a16:creationId xmlns:a16="http://schemas.microsoft.com/office/drawing/2014/main" id="{DA34CCD6-C1A6-3C41-4E5F-0C712225209F}"/>
                    </a:ext>
                  </a:extLst>
                </p:cNvPr>
                <p:cNvGrpSpPr/>
                <p:nvPr/>
              </p:nvGrpSpPr>
              <p:grpSpPr>
                <a:xfrm>
                  <a:off x="1675112" y="4781731"/>
                  <a:ext cx="755703" cy="755703"/>
                  <a:chOff x="5756159" y="3560153"/>
                  <a:chExt cx="755703" cy="755703"/>
                </a:xfrm>
              </p:grpSpPr>
              <p:sp>
                <p:nvSpPr>
                  <p:cNvPr id="54" name="Oval 53">
                    <a:extLst>
                      <a:ext uri="{FF2B5EF4-FFF2-40B4-BE49-F238E27FC236}">
                        <a16:creationId xmlns:a16="http://schemas.microsoft.com/office/drawing/2014/main" id="{9C33F82D-5802-262E-E53A-97E1AD451873}"/>
                      </a:ext>
                    </a:extLst>
                  </p:cNvPr>
                  <p:cNvSpPr/>
                  <p:nvPr/>
                </p:nvSpPr>
                <p:spPr>
                  <a:xfrm>
                    <a:off x="5756159" y="3560153"/>
                    <a:ext cx="755703" cy="755703"/>
                  </a:xfrm>
                  <a:prstGeom prst="ellipse">
                    <a:avLst/>
                  </a:prstGeom>
                  <a:solidFill>
                    <a:srgbClr val="FBA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endParaRPr>
                  </a:p>
                </p:txBody>
              </p:sp>
              <p:pic>
                <p:nvPicPr>
                  <p:cNvPr id="55" name="Picture 2" descr="All Round Car Discount Icon PNG Images | Vector and PSD Files | Free  Download on Pngtree | Globe icon, Website icon, Website icon png">
                    <a:extLst>
                      <a:ext uri="{FF2B5EF4-FFF2-40B4-BE49-F238E27FC236}">
                        <a16:creationId xmlns:a16="http://schemas.microsoft.com/office/drawing/2014/main" id="{102B49FC-517D-F7E5-6466-7EA9E0D2A02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08956" y="3712950"/>
                    <a:ext cx="450109" cy="450109"/>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TextBox 52">
                  <a:extLst>
                    <a:ext uri="{FF2B5EF4-FFF2-40B4-BE49-F238E27FC236}">
                      <a16:creationId xmlns:a16="http://schemas.microsoft.com/office/drawing/2014/main" id="{5A517D5E-370A-B7CF-56B8-AA0FD46E93C0}"/>
                    </a:ext>
                  </a:extLst>
                </p:cNvPr>
                <p:cNvSpPr txBox="1"/>
                <p:nvPr/>
              </p:nvSpPr>
              <p:spPr>
                <a:xfrm>
                  <a:off x="2704525" y="4767167"/>
                  <a:ext cx="3910761"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2000" b="1" i="0" strike="noStrike" kern="1200" cap="none" spc="0" normalizeH="0" baseline="0" noProof="0" dirty="0" err="1">
                      <a:ln>
                        <a:noFill/>
                      </a:ln>
                      <a:solidFill>
                        <a:schemeClr val="tx1">
                          <a:lumMod val="75000"/>
                          <a:lumOff val="25000"/>
                        </a:schemeClr>
                      </a:solidFill>
                      <a:effectLst/>
                      <a:uLnTx/>
                      <a:uFillTx/>
                      <a:latin typeface="Montserrat" panose="00000500000000000000" pitchFamily="2" charset="0"/>
                    </a:rPr>
                    <a:t>Websit</a:t>
                  </a:r>
                  <a:r>
                    <a:rPr kumimoji="0" lang="tr-TR" sz="2000" b="1"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rPr>
                    <a:t>e</a:t>
                  </a:r>
                  <a:endParaRPr kumimoji="0" lang="en-IN" sz="2000" b="1"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0" i="0" strike="noStrike" kern="1200" cap="none" spc="0" normalizeH="0" baseline="0" noProof="0" dirty="0">
                      <a:ln>
                        <a:noFill/>
                      </a:ln>
                      <a:solidFill>
                        <a:schemeClr val="tx1">
                          <a:lumMod val="75000"/>
                          <a:lumOff val="25000"/>
                        </a:schemeClr>
                      </a:solidFill>
                      <a:effectLst/>
                      <a:uLnTx/>
                      <a:uFillTx/>
                      <a:latin typeface="Montserrat" panose="00000500000000000000" pitchFamily="2" charset="0"/>
                    </a:rPr>
                    <a:t>https://www.apphona.com</a:t>
                  </a:r>
                </a:p>
              </p:txBody>
            </p:sp>
          </p:grpSp>
        </p:grpSp>
        <p:sp>
          <p:nvSpPr>
            <p:cNvPr id="65" name="TextBox 64">
              <a:extLst>
                <a:ext uri="{FF2B5EF4-FFF2-40B4-BE49-F238E27FC236}">
                  <a16:creationId xmlns:a16="http://schemas.microsoft.com/office/drawing/2014/main" id="{57F1C18A-877A-546A-6541-15F8753BA5C6}"/>
                </a:ext>
              </a:extLst>
            </p:cNvPr>
            <p:cNvSpPr txBox="1"/>
            <p:nvPr/>
          </p:nvSpPr>
          <p:spPr>
            <a:xfrm>
              <a:off x="1586926" y="687396"/>
              <a:ext cx="4940174" cy="584775"/>
            </a:xfrm>
            <a:prstGeom prst="rect">
              <a:avLst/>
            </a:prstGeom>
            <a:noFill/>
          </p:spPr>
          <p:txBody>
            <a:bodyPr wrap="square">
              <a:spAutoFit/>
            </a:bodyPr>
            <a:lstStyle/>
            <a:p>
              <a:r>
                <a:rPr lang="tr-TR" sz="3200" b="1" dirty="0">
                  <a:solidFill>
                    <a:schemeClr val="tx1">
                      <a:lumMod val="75000"/>
                      <a:lumOff val="25000"/>
                    </a:schemeClr>
                  </a:solidFill>
                  <a:latin typeface="Montserrat" panose="00000500000000000000" pitchFamily="2" charset="0"/>
                </a:rPr>
                <a:t>İletişime Geç</a:t>
              </a:r>
              <a:endParaRPr lang="en-GB" sz="3200" b="1" dirty="0">
                <a:solidFill>
                  <a:schemeClr val="tx1">
                    <a:lumMod val="75000"/>
                    <a:lumOff val="25000"/>
                  </a:schemeClr>
                </a:solidFill>
                <a:latin typeface="Montserrat" panose="00000500000000000000" pitchFamily="2" charset="0"/>
              </a:endParaRPr>
            </a:p>
          </p:txBody>
        </p:sp>
      </p:grpSp>
      <p:grpSp>
        <p:nvGrpSpPr>
          <p:cNvPr id="67" name="Group 66">
            <a:extLst>
              <a:ext uri="{FF2B5EF4-FFF2-40B4-BE49-F238E27FC236}">
                <a16:creationId xmlns:a16="http://schemas.microsoft.com/office/drawing/2014/main" id="{7DBCD7F7-5829-8EDB-4F99-FB1B94068F22}"/>
              </a:ext>
            </a:extLst>
          </p:cNvPr>
          <p:cNvGrpSpPr/>
          <p:nvPr/>
        </p:nvGrpSpPr>
        <p:grpSpPr>
          <a:xfrm>
            <a:off x="6877137" y="614142"/>
            <a:ext cx="4660005" cy="5598857"/>
            <a:chOff x="6877137" y="614142"/>
            <a:chExt cx="4660005" cy="5598857"/>
          </a:xfrm>
        </p:grpSpPr>
        <p:sp>
          <p:nvSpPr>
            <p:cNvPr id="19" name="Freeform: Shape 18">
              <a:extLst>
                <a:ext uri="{FF2B5EF4-FFF2-40B4-BE49-F238E27FC236}">
                  <a16:creationId xmlns:a16="http://schemas.microsoft.com/office/drawing/2014/main" id="{676DFC4A-4D79-B7DC-92C4-7E31E23F64AC}"/>
                </a:ext>
              </a:extLst>
            </p:cNvPr>
            <p:cNvSpPr/>
            <p:nvPr/>
          </p:nvSpPr>
          <p:spPr>
            <a:xfrm>
              <a:off x="6877137" y="614142"/>
              <a:ext cx="4660005" cy="5598857"/>
            </a:xfrm>
            <a:custGeom>
              <a:avLst/>
              <a:gdLst>
                <a:gd name="connsiteX0" fmla="*/ 4141714 w 4477714"/>
                <a:gd name="connsiteY0" fmla="*/ 0 h 5598857"/>
                <a:gd name="connsiteX1" fmla="*/ 4477715 w 4477714"/>
                <a:gd name="connsiteY1" fmla="*/ 336000 h 5598857"/>
                <a:gd name="connsiteX2" fmla="*/ 4477715 w 4477714"/>
                <a:gd name="connsiteY2" fmla="*/ 5262858 h 5598857"/>
                <a:gd name="connsiteX3" fmla="*/ 4141714 w 4477714"/>
                <a:gd name="connsiteY3" fmla="*/ 5598858 h 5598857"/>
                <a:gd name="connsiteX4" fmla="*/ 336000 w 4477714"/>
                <a:gd name="connsiteY4" fmla="*/ 5598858 h 5598857"/>
                <a:gd name="connsiteX5" fmla="*/ 0 w 4477714"/>
                <a:gd name="connsiteY5" fmla="*/ 5262858 h 5598857"/>
                <a:gd name="connsiteX6" fmla="*/ 0 w 4477714"/>
                <a:gd name="connsiteY6" fmla="*/ 336000 h 5598857"/>
                <a:gd name="connsiteX7" fmla="*/ 336000 w 4477714"/>
                <a:gd name="connsiteY7" fmla="*/ 0 h 559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7714" h="5598857">
                  <a:moveTo>
                    <a:pt x="4141714" y="0"/>
                  </a:moveTo>
                  <a:cubicBezTo>
                    <a:pt x="4327283" y="0"/>
                    <a:pt x="4477715" y="150432"/>
                    <a:pt x="4477715" y="336000"/>
                  </a:cubicBezTo>
                  <a:lnTo>
                    <a:pt x="4477715" y="5262858"/>
                  </a:lnTo>
                  <a:cubicBezTo>
                    <a:pt x="4477715" y="5448425"/>
                    <a:pt x="4327283" y="5598858"/>
                    <a:pt x="4141714" y="5598858"/>
                  </a:cubicBezTo>
                  <a:lnTo>
                    <a:pt x="336000" y="5598858"/>
                  </a:lnTo>
                  <a:cubicBezTo>
                    <a:pt x="150432" y="5598858"/>
                    <a:pt x="0" y="5448425"/>
                    <a:pt x="0" y="5262858"/>
                  </a:cubicBezTo>
                  <a:lnTo>
                    <a:pt x="0" y="336000"/>
                  </a:lnTo>
                  <a:cubicBezTo>
                    <a:pt x="0" y="150432"/>
                    <a:pt x="150432" y="0"/>
                    <a:pt x="336000" y="0"/>
                  </a:cubicBezTo>
                  <a:close/>
                </a:path>
              </a:pathLst>
            </a:custGeom>
            <a:solidFill>
              <a:srgbClr val="FFFFFF"/>
            </a:solidFill>
            <a:ln w="3429" cap="flat">
              <a:noFill/>
              <a:prstDash val="solid"/>
              <a:miter/>
            </a:ln>
            <a:effectLst>
              <a:outerShdw blurRad="50800" dist="38100" dir="10800000" algn="r" rotWithShape="0">
                <a:prstClr val="black">
                  <a:alpha val="10000"/>
                </a:prstClr>
              </a:outerShdw>
            </a:effectLst>
          </p:spPr>
          <p:txBody>
            <a:bodyPr rtlCol="0" anchor="ctr"/>
            <a:lstStyle/>
            <a:p>
              <a:endParaRPr lang="en-GB"/>
            </a:p>
          </p:txBody>
        </p:sp>
        <p:pic>
          <p:nvPicPr>
            <p:cNvPr id="1026" name="Picture 2" descr="Portrait of woman customer service worker">
              <a:extLst>
                <a:ext uri="{FF2B5EF4-FFF2-40B4-BE49-F238E27FC236}">
                  <a16:creationId xmlns:a16="http://schemas.microsoft.com/office/drawing/2014/main" id="{77D8D429-0D8D-7600-E3D2-8EE5BBCA0AC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9879" b="9879"/>
            <a:stretch/>
          </p:blipFill>
          <p:spPr bwMode="auto">
            <a:xfrm>
              <a:off x="7180897" y="972759"/>
              <a:ext cx="4052485" cy="4881622"/>
            </a:xfrm>
            <a:prstGeom prst="roundRect">
              <a:avLst>
                <a:gd name="adj" fmla="val 6252"/>
              </a:avLst>
            </a:prstGeom>
            <a:noFill/>
            <a:effectLst>
              <a:outerShdw blurRad="63500" sx="102000" sy="102000" algn="c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6398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D5BDA-470B-A279-6888-00762483B935}"/>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60D04812-A5A1-6324-7C7F-D2455E0F6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pic>
        <p:nvPicPr>
          <p:cNvPr id="9" name="Resim 8" descr="sarı, gereç, giysi kurutucusu içeren bir resim&#10;&#10;Yapay zeka tarafından oluşturulan içerik yanlış olabilir.">
            <a:extLst>
              <a:ext uri="{FF2B5EF4-FFF2-40B4-BE49-F238E27FC236}">
                <a16:creationId xmlns:a16="http://schemas.microsoft.com/office/drawing/2014/main" id="{35314E4B-12EE-B36D-293F-9E978110B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76970" cy="6858000"/>
          </a:xfrm>
          <a:prstGeom prst="rect">
            <a:avLst/>
          </a:prstGeom>
        </p:spPr>
      </p:pic>
      <p:sp>
        <p:nvSpPr>
          <p:cNvPr id="13" name="Başlık 4">
            <a:extLst>
              <a:ext uri="{FF2B5EF4-FFF2-40B4-BE49-F238E27FC236}">
                <a16:creationId xmlns:a16="http://schemas.microsoft.com/office/drawing/2014/main" id="{AD75B035-57D2-F5D2-3DAF-F0BF15855A61}"/>
              </a:ext>
            </a:extLst>
          </p:cNvPr>
          <p:cNvSpPr>
            <a:spLocks noGrp="1"/>
          </p:cNvSpPr>
          <p:nvPr>
            <p:ph type="ctrTitle"/>
          </p:nvPr>
        </p:nvSpPr>
        <p:spPr>
          <a:xfrm>
            <a:off x="4864723" y="382599"/>
            <a:ext cx="5192081" cy="988828"/>
          </a:xfrm>
        </p:spPr>
        <p:txBody>
          <a:bodyPr/>
          <a:lstStyle/>
          <a:p>
            <a:pPr algn="l"/>
            <a:r>
              <a:rPr lang="tr-TR" dirty="0">
                <a:solidFill>
                  <a:srgbClr val="C00000"/>
                </a:solidFill>
                <a:latin typeface="Biome" panose="020B0502040204020203" pitchFamily="34" charset="0"/>
                <a:cs typeface="Biome" panose="020B0502040204020203" pitchFamily="34" charset="0"/>
              </a:rPr>
              <a:t>Sorunlar</a:t>
            </a:r>
          </a:p>
        </p:txBody>
      </p:sp>
      <p:sp>
        <p:nvSpPr>
          <p:cNvPr id="28" name="Dikdörtgen: Köşeleri Yuvarlatılmış 27">
            <a:extLst>
              <a:ext uri="{FF2B5EF4-FFF2-40B4-BE49-F238E27FC236}">
                <a16:creationId xmlns:a16="http://schemas.microsoft.com/office/drawing/2014/main" id="{2843EC31-E99E-059A-075F-CEF705F8420A}"/>
              </a:ext>
            </a:extLst>
          </p:cNvPr>
          <p:cNvSpPr/>
          <p:nvPr/>
        </p:nvSpPr>
        <p:spPr>
          <a:xfrm>
            <a:off x="4864723" y="1392894"/>
            <a:ext cx="7061806" cy="1327324"/>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14" name="Alt Başlık 6">
            <a:extLst>
              <a:ext uri="{FF2B5EF4-FFF2-40B4-BE49-F238E27FC236}">
                <a16:creationId xmlns:a16="http://schemas.microsoft.com/office/drawing/2014/main" id="{7FD4EDE3-A918-AC65-28AC-BA506B5083C4}"/>
              </a:ext>
            </a:extLst>
          </p:cNvPr>
          <p:cNvSpPr>
            <a:spLocks noGrp="1"/>
          </p:cNvSpPr>
          <p:nvPr>
            <p:ph type="subTitle" idx="1"/>
          </p:nvPr>
        </p:nvSpPr>
        <p:spPr>
          <a:xfrm>
            <a:off x="4949419" y="1510881"/>
            <a:ext cx="6892413" cy="1091350"/>
          </a:xfrm>
        </p:spPr>
        <p:txBody>
          <a:bodyPr>
            <a:noAutofit/>
          </a:bodyPr>
          <a:lstStyle/>
          <a:p>
            <a:pPr algn="l"/>
            <a:r>
              <a:rPr lang="tr-TR" sz="1800" dirty="0"/>
              <a:t>Seyahate çıkacak kişiler, uçuş rezervasyonlarından konaklama planlamasına, bütçe takibinden rota oluşturmaya kadar birçok farklı platform ve uygulama kullanmak zorunda kalıyor. Tek bir merkezi çözümün eksikliği, süreci karmaşık ve zaman alıcı hale getiriyor.</a:t>
            </a:r>
          </a:p>
        </p:txBody>
      </p:sp>
      <p:sp>
        <p:nvSpPr>
          <p:cNvPr id="30" name="Dikdörtgen: Köşeleri Yuvarlatılmış 29">
            <a:extLst>
              <a:ext uri="{FF2B5EF4-FFF2-40B4-BE49-F238E27FC236}">
                <a16:creationId xmlns:a16="http://schemas.microsoft.com/office/drawing/2014/main" id="{B0D45A07-3C70-B48A-3925-FE034C5758E9}"/>
              </a:ext>
            </a:extLst>
          </p:cNvPr>
          <p:cNvSpPr/>
          <p:nvPr/>
        </p:nvSpPr>
        <p:spPr>
          <a:xfrm>
            <a:off x="4864723" y="2895161"/>
            <a:ext cx="7061806" cy="1332854"/>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32" name="Alt Başlık 6">
            <a:extLst>
              <a:ext uri="{FF2B5EF4-FFF2-40B4-BE49-F238E27FC236}">
                <a16:creationId xmlns:a16="http://schemas.microsoft.com/office/drawing/2014/main" id="{ECEB3BDC-FD37-1669-AB8A-5A889A5A9737}"/>
              </a:ext>
            </a:extLst>
          </p:cNvPr>
          <p:cNvSpPr txBox="1">
            <a:spLocks/>
          </p:cNvSpPr>
          <p:nvPr/>
        </p:nvSpPr>
        <p:spPr>
          <a:xfrm>
            <a:off x="4949418" y="3045962"/>
            <a:ext cx="6892413" cy="10203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sz="1800" dirty="0"/>
              <a:t>Kullanıcıların ilgi alanlarına ve tercihlerine göre öneriler sunan, rotalar çizen ve seyahatin her aşamasında rehberlik eden bir yapay zeka asistanı bulunmuyor. Mevcut uygulamalar statik bilgiler sunarken, kişiselleştirilmiş ve dinamik bir deneyim sağlayamıyor</a:t>
            </a:r>
            <a:r>
              <a:rPr lang="tr-TR" sz="1400" dirty="0"/>
              <a:t>.</a:t>
            </a:r>
            <a:endParaRPr lang="tr-TR" sz="1800" dirty="0"/>
          </a:p>
        </p:txBody>
      </p:sp>
      <p:sp>
        <p:nvSpPr>
          <p:cNvPr id="34" name="Dikdörtgen: Köşeleri Yuvarlatılmış 33">
            <a:extLst>
              <a:ext uri="{FF2B5EF4-FFF2-40B4-BE49-F238E27FC236}">
                <a16:creationId xmlns:a16="http://schemas.microsoft.com/office/drawing/2014/main" id="{15E20FFA-7241-EE05-93F4-B271CEA3E803}"/>
              </a:ext>
            </a:extLst>
          </p:cNvPr>
          <p:cNvSpPr/>
          <p:nvPr/>
        </p:nvSpPr>
        <p:spPr>
          <a:xfrm>
            <a:off x="4864723" y="4402958"/>
            <a:ext cx="7061806" cy="1619462"/>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35" name="Alt Başlık 6">
            <a:extLst>
              <a:ext uri="{FF2B5EF4-FFF2-40B4-BE49-F238E27FC236}">
                <a16:creationId xmlns:a16="http://schemas.microsoft.com/office/drawing/2014/main" id="{F124BB87-10A0-26C0-A019-0BA0983FB3CB}"/>
              </a:ext>
            </a:extLst>
          </p:cNvPr>
          <p:cNvSpPr txBox="1">
            <a:spLocks/>
          </p:cNvSpPr>
          <p:nvPr/>
        </p:nvSpPr>
        <p:spPr>
          <a:xfrm>
            <a:off x="4949418" y="4553759"/>
            <a:ext cx="6892413" cy="10203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sz="1800" dirty="0"/>
              <a:t>Kullanıcılar, gezileri boyunca edindikleri anıları ve istatistikleri detaylı bir şekilde saklayabilecekleri ve sosyal medya platformlarında paylaşabilecekleri bir dijital seyahat günlüğüne ihtiyaç duyuyor. Mevcut çözümler, seyahatin duygusal ve sosyal boyutunu yeterince desteklemiyor.</a:t>
            </a:r>
          </a:p>
        </p:txBody>
      </p:sp>
    </p:spTree>
    <p:extLst>
      <p:ext uri="{BB962C8B-B14F-4D97-AF65-F5344CB8AC3E}">
        <p14:creationId xmlns:p14="http://schemas.microsoft.com/office/powerpoint/2010/main" val="1561589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F74B58-591F-B18F-3165-4A8800A43520}"/>
            </a:ext>
          </a:extLst>
        </p:cNvPr>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sim 9" descr="metin, mobil telefon, taşınabilir haberleşme cihazı, mobil cihaz içeren bir resim&#10;&#10;Yapay zeka tarafından oluşturulan içerik yanlış olabilir.">
            <a:extLst>
              <a:ext uri="{FF2B5EF4-FFF2-40B4-BE49-F238E27FC236}">
                <a16:creationId xmlns:a16="http://schemas.microsoft.com/office/drawing/2014/main" id="{3B765F9D-B5D6-ED12-4C51-6306A2E59021}"/>
              </a:ext>
            </a:extLst>
          </p:cNvPr>
          <p:cNvPicPr>
            <a:picLocks noChangeAspect="1"/>
          </p:cNvPicPr>
          <p:nvPr/>
        </p:nvPicPr>
        <p:blipFill>
          <a:blip r:embed="rId3">
            <a:extLst>
              <a:ext uri="{28A0092B-C50C-407E-A947-70E740481C1C}">
                <a14:useLocalDpi xmlns:a14="http://schemas.microsoft.com/office/drawing/2010/main" val="0"/>
              </a:ext>
            </a:extLst>
          </a:blip>
          <a:srcRect t="27845" r="9091" b="24147"/>
          <a:stretch/>
        </p:blipFill>
        <p:spPr>
          <a:xfrm>
            <a:off x="3523488" y="10"/>
            <a:ext cx="8668512" cy="6857990"/>
          </a:xfrm>
          <a:prstGeom prst="rect">
            <a:avLst/>
          </a:prstGeom>
        </p:spPr>
      </p:pic>
      <p:sp>
        <p:nvSpPr>
          <p:cNvPr id="2064" name="Rectangle 206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Başlık 4">
            <a:extLst>
              <a:ext uri="{FF2B5EF4-FFF2-40B4-BE49-F238E27FC236}">
                <a16:creationId xmlns:a16="http://schemas.microsoft.com/office/drawing/2014/main" id="{0B3BA57F-0393-DCE4-1CA3-FE2497FCC745}"/>
              </a:ext>
            </a:extLst>
          </p:cNvPr>
          <p:cNvSpPr>
            <a:spLocks noGrp="1"/>
          </p:cNvSpPr>
          <p:nvPr>
            <p:ph type="ctrTitle"/>
          </p:nvPr>
        </p:nvSpPr>
        <p:spPr>
          <a:xfrm>
            <a:off x="477981" y="1122363"/>
            <a:ext cx="4023360" cy="3204134"/>
          </a:xfrm>
        </p:spPr>
        <p:txBody>
          <a:bodyPr anchor="b">
            <a:normAutofit/>
          </a:bodyPr>
          <a:lstStyle/>
          <a:p>
            <a:pPr algn="l"/>
            <a:r>
              <a:rPr lang="tr-TR" sz="4100" dirty="0">
                <a:solidFill>
                  <a:schemeClr val="bg1"/>
                </a:solidFill>
              </a:rPr>
              <a:t>Geziye Çıkacak Bir Kişinin Telefonuna İlk İndireceği Uygulama</a:t>
            </a:r>
          </a:p>
        </p:txBody>
      </p:sp>
      <p:sp>
        <p:nvSpPr>
          <p:cNvPr id="3" name="Alt Başlık 2">
            <a:extLst>
              <a:ext uri="{FF2B5EF4-FFF2-40B4-BE49-F238E27FC236}">
                <a16:creationId xmlns:a16="http://schemas.microsoft.com/office/drawing/2014/main" id="{AD3B918C-BCB2-5C3E-D147-F63E200B2B3F}"/>
              </a:ext>
            </a:extLst>
          </p:cNvPr>
          <p:cNvSpPr>
            <a:spLocks noGrp="1"/>
          </p:cNvSpPr>
          <p:nvPr>
            <p:ph type="subTitle" idx="1"/>
          </p:nvPr>
        </p:nvSpPr>
        <p:spPr>
          <a:xfrm>
            <a:off x="477980" y="4872922"/>
            <a:ext cx="4023359" cy="1208141"/>
          </a:xfrm>
        </p:spPr>
        <p:txBody>
          <a:bodyPr>
            <a:normAutofit/>
          </a:bodyPr>
          <a:lstStyle/>
          <a:p>
            <a:pPr algn="l"/>
            <a:r>
              <a:rPr lang="tr-TR" sz="1400" dirty="0">
                <a:solidFill>
                  <a:schemeClr val="bg1"/>
                </a:solidFill>
              </a:rPr>
              <a:t>Seyahat planlaması, yolculuk boyunca rehberlik ve anıların saklanması gibi süreçlerde yaşanan zorlukları ortadan kaldırarak, kullanıcıların ihtiyaç duyduğu </a:t>
            </a:r>
            <a:r>
              <a:rPr lang="tr-TR" sz="1400" b="1" dirty="0">
                <a:solidFill>
                  <a:schemeClr val="bg1"/>
                </a:solidFill>
              </a:rPr>
              <a:t>tek </a:t>
            </a:r>
            <a:r>
              <a:rPr lang="tr-TR" sz="1400" dirty="0">
                <a:solidFill>
                  <a:schemeClr val="bg1"/>
                </a:solidFill>
              </a:rPr>
              <a:t>ve</a:t>
            </a:r>
            <a:r>
              <a:rPr lang="tr-TR" sz="1400" b="1" dirty="0">
                <a:solidFill>
                  <a:schemeClr val="bg1"/>
                </a:solidFill>
              </a:rPr>
              <a:t> en kapsamlı çözüm</a:t>
            </a:r>
            <a:r>
              <a:rPr lang="tr-TR" sz="1400" dirty="0">
                <a:solidFill>
                  <a:schemeClr val="bg1"/>
                </a:solidFill>
              </a:rPr>
              <a:t> olmayı hedefliyoruz.</a:t>
            </a:r>
          </a:p>
        </p:txBody>
      </p:sp>
      <p:sp>
        <p:nvSpPr>
          <p:cNvPr id="2066" name="Rectangle 20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8" name="Rectangle 20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E8FE280C-56BD-6F2D-59DB-9B552E75B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Tree>
    <p:extLst>
      <p:ext uri="{BB962C8B-B14F-4D97-AF65-F5344CB8AC3E}">
        <p14:creationId xmlns:p14="http://schemas.microsoft.com/office/powerpoint/2010/main" val="3433156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1CA1C-F1EE-26C6-8D0C-B6F8E37469D0}"/>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9A30D0C4-1013-DE47-638A-9C4C8D5D8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graphicFrame>
        <p:nvGraphicFramePr>
          <p:cNvPr id="20" name="Grafik 19">
            <a:extLst>
              <a:ext uri="{FF2B5EF4-FFF2-40B4-BE49-F238E27FC236}">
                <a16:creationId xmlns:a16="http://schemas.microsoft.com/office/drawing/2014/main" id="{F1BBCFE6-36DA-226B-5FA4-41DC8C312825}"/>
              </a:ext>
            </a:extLst>
          </p:cNvPr>
          <p:cNvGraphicFramePr/>
          <p:nvPr>
            <p:extLst>
              <p:ext uri="{D42A27DB-BD31-4B8C-83A1-F6EECF244321}">
                <p14:modId xmlns:p14="http://schemas.microsoft.com/office/powerpoint/2010/main" val="4249022125"/>
              </p:ext>
            </p:extLst>
          </p:nvPr>
        </p:nvGraphicFramePr>
        <p:xfrm>
          <a:off x="4376003" y="1079229"/>
          <a:ext cx="7395763" cy="5048303"/>
        </p:xfrm>
        <a:graphic>
          <a:graphicData uri="http://schemas.openxmlformats.org/drawingml/2006/chart">
            <c:chart xmlns:c="http://schemas.openxmlformats.org/drawingml/2006/chart" xmlns:r="http://schemas.openxmlformats.org/officeDocument/2006/relationships" r:id="rId4"/>
          </a:graphicData>
        </a:graphic>
      </p:graphicFrame>
      <p:sp>
        <p:nvSpPr>
          <p:cNvPr id="21" name="Metin kutusu 20">
            <a:extLst>
              <a:ext uri="{FF2B5EF4-FFF2-40B4-BE49-F238E27FC236}">
                <a16:creationId xmlns:a16="http://schemas.microsoft.com/office/drawing/2014/main" id="{B1EC6283-3D56-7D48-AE25-15AA1159B633}"/>
              </a:ext>
            </a:extLst>
          </p:cNvPr>
          <p:cNvSpPr txBox="1"/>
          <p:nvPr/>
        </p:nvSpPr>
        <p:spPr>
          <a:xfrm>
            <a:off x="4376003" y="6022420"/>
            <a:ext cx="7511846" cy="461665"/>
          </a:xfrm>
          <a:prstGeom prst="rect">
            <a:avLst/>
          </a:prstGeom>
          <a:noFill/>
        </p:spPr>
        <p:txBody>
          <a:bodyPr wrap="square" rtlCol="0">
            <a:spAutoFit/>
          </a:bodyPr>
          <a:lstStyle/>
          <a:p>
            <a:r>
              <a:rPr lang="tr-TR" sz="1200" dirty="0" err="1"/>
              <a:t>Most</a:t>
            </a:r>
            <a:r>
              <a:rPr lang="tr-TR" sz="1200" dirty="0"/>
              <a:t> </a:t>
            </a:r>
            <a:r>
              <a:rPr lang="tr-TR" sz="1200" dirty="0" err="1"/>
              <a:t>recent</a:t>
            </a:r>
            <a:r>
              <a:rPr lang="tr-TR" sz="1200" dirty="0"/>
              <a:t> </a:t>
            </a:r>
            <a:r>
              <a:rPr lang="tr-TR" sz="1200" dirty="0" err="1"/>
              <a:t>update</a:t>
            </a:r>
            <a:r>
              <a:rPr lang="tr-TR" sz="1200" dirty="0"/>
              <a:t>: Mar 2024</a:t>
            </a:r>
          </a:p>
          <a:p>
            <a:r>
              <a:rPr lang="tr-TR" sz="1200" dirty="0"/>
              <a:t>Source: </a:t>
            </a:r>
            <a:r>
              <a:rPr lang="tr-TR" sz="1200" dirty="0" err="1"/>
              <a:t>Statista</a:t>
            </a:r>
            <a:r>
              <a:rPr lang="tr-TR" sz="1200" dirty="0"/>
              <a:t> Market </a:t>
            </a:r>
            <a:r>
              <a:rPr lang="tr-TR" sz="1200" dirty="0" err="1"/>
              <a:t>Insights</a:t>
            </a:r>
            <a:endParaRPr lang="tr-TR" sz="1200" dirty="0"/>
          </a:p>
        </p:txBody>
      </p:sp>
      <p:sp>
        <p:nvSpPr>
          <p:cNvPr id="22" name="Başlık 4">
            <a:extLst>
              <a:ext uri="{FF2B5EF4-FFF2-40B4-BE49-F238E27FC236}">
                <a16:creationId xmlns:a16="http://schemas.microsoft.com/office/drawing/2014/main" id="{CF534C05-7CEC-3518-B970-350AEEAAA0EA}"/>
              </a:ext>
            </a:extLst>
          </p:cNvPr>
          <p:cNvSpPr>
            <a:spLocks noGrp="1"/>
          </p:cNvSpPr>
          <p:nvPr>
            <p:ph type="ctrTitle"/>
          </p:nvPr>
        </p:nvSpPr>
        <p:spPr>
          <a:xfrm>
            <a:off x="352056" y="205230"/>
            <a:ext cx="5192081" cy="988828"/>
          </a:xfrm>
        </p:spPr>
        <p:txBody>
          <a:bodyPr/>
          <a:lstStyle/>
          <a:p>
            <a:pPr algn="l"/>
            <a:r>
              <a:rPr lang="tr-TR" dirty="0">
                <a:solidFill>
                  <a:srgbClr val="002060"/>
                </a:solidFill>
                <a:latin typeface="Biome" panose="020B0502040204020203" pitchFamily="34" charset="0"/>
                <a:cs typeface="Biome" panose="020B0502040204020203" pitchFamily="34" charset="0"/>
              </a:rPr>
              <a:t>Pazar Payı</a:t>
            </a:r>
          </a:p>
        </p:txBody>
      </p:sp>
      <p:sp>
        <p:nvSpPr>
          <p:cNvPr id="23" name="Metin kutusu 22">
            <a:extLst>
              <a:ext uri="{FF2B5EF4-FFF2-40B4-BE49-F238E27FC236}">
                <a16:creationId xmlns:a16="http://schemas.microsoft.com/office/drawing/2014/main" id="{55F2DC0A-82AC-5BDC-D51E-02519D7DA373}"/>
              </a:ext>
            </a:extLst>
          </p:cNvPr>
          <p:cNvSpPr txBox="1"/>
          <p:nvPr/>
        </p:nvSpPr>
        <p:spPr>
          <a:xfrm>
            <a:off x="352056" y="1363352"/>
            <a:ext cx="3907864" cy="2862322"/>
          </a:xfrm>
          <a:prstGeom prst="rect">
            <a:avLst/>
          </a:prstGeom>
          <a:noFill/>
        </p:spPr>
        <p:txBody>
          <a:bodyPr wrap="square">
            <a:spAutoFit/>
          </a:bodyPr>
          <a:lstStyle/>
          <a:p>
            <a:pPr marL="12700" rtl="0"/>
            <a:r>
              <a:rPr lang="tr-TR" sz="1800" b="0" i="0" u="none" strike="noStrike" dirty="0">
                <a:solidFill>
                  <a:srgbClr val="231F20"/>
                </a:solidFill>
                <a:effectLst/>
              </a:rPr>
              <a:t>Uygulama, pazara tüm özellikleri</a:t>
            </a:r>
            <a:r>
              <a:rPr lang="tr-TR" dirty="0"/>
              <a:t> </a:t>
            </a:r>
            <a:r>
              <a:rPr lang="tr-TR" sz="1800" b="0" i="0" u="none" strike="noStrike" dirty="0">
                <a:solidFill>
                  <a:srgbClr val="231F20"/>
                </a:solidFill>
                <a:effectLst/>
              </a:rPr>
              <a:t>ile çıktıktan 3 yıl sonra pazarın 0.06%’lık payına sahip olmak ve turizm sektöründeki işletmelerin reklamlarını hedef kitleleri ile doğrudan buluşturarak gelir kalemimizin büyük bir kısmını oluşturmayı hedefliyoruz.</a:t>
            </a:r>
            <a:endParaRPr lang="tr-TR" b="0" dirty="0">
              <a:effectLst/>
            </a:endParaRPr>
          </a:p>
          <a:p>
            <a:br>
              <a:rPr lang="tr-TR" dirty="0"/>
            </a:br>
            <a:endParaRPr lang="tr-TR" dirty="0"/>
          </a:p>
        </p:txBody>
      </p:sp>
      <p:pic>
        <p:nvPicPr>
          <p:cNvPr id="25" name="Resim 24" descr="grafik, yazı tipi, tipografi, tasarım içeren bir resim&#10;&#10;Yapay zeka tarafından oluşturulan içerik yanlış olabilir.">
            <a:extLst>
              <a:ext uri="{FF2B5EF4-FFF2-40B4-BE49-F238E27FC236}">
                <a16:creationId xmlns:a16="http://schemas.microsoft.com/office/drawing/2014/main" id="{DA2CC168-F4EE-72EA-6CF8-5B5D65A3DF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2651" y="4063487"/>
            <a:ext cx="5687426" cy="3200910"/>
          </a:xfrm>
          <a:prstGeom prst="rect">
            <a:avLst/>
          </a:prstGeom>
        </p:spPr>
      </p:pic>
      <p:sp>
        <p:nvSpPr>
          <p:cNvPr id="26" name="Metin kutusu 25">
            <a:extLst>
              <a:ext uri="{FF2B5EF4-FFF2-40B4-BE49-F238E27FC236}">
                <a16:creationId xmlns:a16="http://schemas.microsoft.com/office/drawing/2014/main" id="{A96FE5D5-D6B9-B73C-07AC-E87745F40ED2}"/>
              </a:ext>
            </a:extLst>
          </p:cNvPr>
          <p:cNvSpPr txBox="1"/>
          <p:nvPr/>
        </p:nvSpPr>
        <p:spPr>
          <a:xfrm rot="16200000">
            <a:off x="3501658" y="3339558"/>
            <a:ext cx="1598817" cy="307777"/>
          </a:xfrm>
          <a:prstGeom prst="rect">
            <a:avLst/>
          </a:prstGeom>
          <a:noFill/>
        </p:spPr>
        <p:txBody>
          <a:bodyPr wrap="square" rtlCol="0">
            <a:spAutoFit/>
          </a:bodyPr>
          <a:lstStyle/>
          <a:p>
            <a:r>
              <a:rPr lang="tr-TR" sz="1400" dirty="0">
                <a:latin typeface="+mj-lt"/>
              </a:rPr>
              <a:t>in </a:t>
            </a:r>
            <a:r>
              <a:rPr lang="tr-TR" sz="1400" dirty="0" err="1">
                <a:latin typeface="+mj-lt"/>
              </a:rPr>
              <a:t>million</a:t>
            </a:r>
            <a:r>
              <a:rPr lang="tr-TR" sz="1400" dirty="0">
                <a:latin typeface="+mj-lt"/>
              </a:rPr>
              <a:t> USD</a:t>
            </a:r>
          </a:p>
        </p:txBody>
      </p:sp>
    </p:spTree>
    <p:extLst>
      <p:ext uri="{BB962C8B-B14F-4D97-AF65-F5344CB8AC3E}">
        <p14:creationId xmlns:p14="http://schemas.microsoft.com/office/powerpoint/2010/main" val="2002928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56D32C-EBC6-40C3-B86F-B904DC6EC4F9}"/>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dış mekan, kişi, şahıs, el, tutma içeren bir resim&#10;&#10;Yapay zeka tarafından oluşturulan içerik yanlış olabilir.">
            <a:extLst>
              <a:ext uri="{FF2B5EF4-FFF2-40B4-BE49-F238E27FC236}">
                <a16:creationId xmlns:a16="http://schemas.microsoft.com/office/drawing/2014/main" id="{1C0F632F-84F3-3E45-D714-E4D486376AD4}"/>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l="15706" r="5335"/>
          <a:stretch/>
        </p:blipFill>
        <p:spPr>
          <a:xfrm>
            <a:off x="1"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Resim 38" descr="yazı tipi, grafik, tipografi, tasarım içeren bir resim&#10;&#10;Yapay zeka tarafından oluşturulan içerik yanlış olabilir.">
            <a:extLst>
              <a:ext uri="{FF2B5EF4-FFF2-40B4-BE49-F238E27FC236}">
                <a16:creationId xmlns:a16="http://schemas.microsoft.com/office/drawing/2014/main" id="{0403BD2E-49D6-F470-E066-05F2E3FE7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40" name="Başlık 4">
            <a:extLst>
              <a:ext uri="{FF2B5EF4-FFF2-40B4-BE49-F238E27FC236}">
                <a16:creationId xmlns:a16="http://schemas.microsoft.com/office/drawing/2014/main" id="{4C404F28-D30D-83C1-96D8-3707B5A7A52C}"/>
              </a:ext>
            </a:extLst>
          </p:cNvPr>
          <p:cNvSpPr>
            <a:spLocks noGrp="1"/>
          </p:cNvSpPr>
          <p:nvPr>
            <p:ph type="ctrTitle"/>
          </p:nvPr>
        </p:nvSpPr>
        <p:spPr>
          <a:xfrm>
            <a:off x="7710107" y="296627"/>
            <a:ext cx="4359528" cy="988828"/>
          </a:xfrm>
        </p:spPr>
        <p:txBody>
          <a:bodyPr>
            <a:normAutofit fontScale="90000"/>
          </a:bodyPr>
          <a:lstStyle/>
          <a:p>
            <a:pPr algn="l"/>
            <a:r>
              <a:rPr lang="tr-TR" dirty="0">
                <a:latin typeface="Biome" panose="020B0502040204020203" pitchFamily="34" charset="0"/>
                <a:cs typeface="Biome" panose="020B0502040204020203" pitchFamily="34" charset="0"/>
              </a:rPr>
              <a:t>Hedef Pazar</a:t>
            </a:r>
          </a:p>
        </p:txBody>
      </p:sp>
      <p:sp>
        <p:nvSpPr>
          <p:cNvPr id="42" name="Metin kutusu 41">
            <a:extLst>
              <a:ext uri="{FF2B5EF4-FFF2-40B4-BE49-F238E27FC236}">
                <a16:creationId xmlns:a16="http://schemas.microsoft.com/office/drawing/2014/main" id="{D09619AD-DD6D-E95F-6420-C127C4ABBB2E}"/>
              </a:ext>
            </a:extLst>
          </p:cNvPr>
          <p:cNvSpPr txBox="1"/>
          <p:nvPr/>
        </p:nvSpPr>
        <p:spPr>
          <a:xfrm>
            <a:off x="8764855" y="1582072"/>
            <a:ext cx="2293577" cy="830997"/>
          </a:xfrm>
          <a:prstGeom prst="rect">
            <a:avLst/>
          </a:prstGeom>
          <a:noFill/>
        </p:spPr>
        <p:txBody>
          <a:bodyPr wrap="square" rtlCol="0">
            <a:spAutoFit/>
          </a:bodyPr>
          <a:lstStyle/>
          <a:p>
            <a:r>
              <a:rPr lang="tr-TR" sz="4800" dirty="0">
                <a:solidFill>
                  <a:srgbClr val="C00000"/>
                </a:solidFill>
              </a:rPr>
              <a:t>2 milyar  </a:t>
            </a:r>
          </a:p>
        </p:txBody>
      </p:sp>
      <p:sp>
        <p:nvSpPr>
          <p:cNvPr id="43" name="Metin kutusu 42">
            <a:extLst>
              <a:ext uri="{FF2B5EF4-FFF2-40B4-BE49-F238E27FC236}">
                <a16:creationId xmlns:a16="http://schemas.microsoft.com/office/drawing/2014/main" id="{4C57D65B-2FF1-259E-CCD8-384DFE710F90}"/>
              </a:ext>
            </a:extLst>
          </p:cNvPr>
          <p:cNvSpPr txBox="1"/>
          <p:nvPr/>
        </p:nvSpPr>
        <p:spPr>
          <a:xfrm>
            <a:off x="8162832" y="2413069"/>
            <a:ext cx="3690257" cy="923330"/>
          </a:xfrm>
          <a:prstGeom prst="rect">
            <a:avLst/>
          </a:prstGeom>
          <a:noFill/>
        </p:spPr>
        <p:txBody>
          <a:bodyPr wrap="square" rtlCol="0">
            <a:spAutoFit/>
          </a:bodyPr>
          <a:lstStyle/>
          <a:p>
            <a:pPr algn="ctr" rtl="0">
              <a:spcBef>
                <a:spcPts val="2045"/>
              </a:spcBef>
            </a:pPr>
            <a:r>
              <a:rPr lang="tr-TR" sz="1800" b="0" i="0" u="none" strike="noStrike" dirty="0">
                <a:effectLst/>
                <a:latin typeface="Verdana" panose="020B0604030504040204" pitchFamily="34" charset="0"/>
              </a:rPr>
              <a:t>Toplam Mevcut Pazar (TAM)</a:t>
            </a:r>
            <a:endParaRPr lang="tr-TR" b="0" dirty="0">
              <a:effectLst/>
            </a:endParaRPr>
          </a:p>
          <a:p>
            <a:br>
              <a:rPr lang="tr-TR" dirty="0"/>
            </a:br>
            <a:endParaRPr lang="tr-TR" dirty="0"/>
          </a:p>
        </p:txBody>
      </p:sp>
      <p:sp>
        <p:nvSpPr>
          <p:cNvPr id="44" name="Metin kutusu 43">
            <a:extLst>
              <a:ext uri="{FF2B5EF4-FFF2-40B4-BE49-F238E27FC236}">
                <a16:creationId xmlns:a16="http://schemas.microsoft.com/office/drawing/2014/main" id="{EABA18E0-B3CB-B735-50F1-A965B1B57EA1}"/>
              </a:ext>
            </a:extLst>
          </p:cNvPr>
          <p:cNvSpPr txBox="1"/>
          <p:nvPr/>
        </p:nvSpPr>
        <p:spPr>
          <a:xfrm>
            <a:off x="8459038" y="3059395"/>
            <a:ext cx="3088234" cy="830997"/>
          </a:xfrm>
          <a:prstGeom prst="rect">
            <a:avLst/>
          </a:prstGeom>
          <a:noFill/>
        </p:spPr>
        <p:txBody>
          <a:bodyPr wrap="square" rtlCol="0">
            <a:spAutoFit/>
          </a:bodyPr>
          <a:lstStyle/>
          <a:p>
            <a:r>
              <a:rPr lang="tr-TR" sz="4800" dirty="0">
                <a:solidFill>
                  <a:srgbClr val="C00000"/>
                </a:solidFill>
              </a:rPr>
              <a:t>800 milyon</a:t>
            </a:r>
          </a:p>
        </p:txBody>
      </p:sp>
      <p:sp>
        <p:nvSpPr>
          <p:cNvPr id="45" name="Metin kutusu 44">
            <a:extLst>
              <a:ext uri="{FF2B5EF4-FFF2-40B4-BE49-F238E27FC236}">
                <a16:creationId xmlns:a16="http://schemas.microsoft.com/office/drawing/2014/main" id="{CE87F82D-B186-9FAA-B893-F4572B4A2A67}"/>
              </a:ext>
            </a:extLst>
          </p:cNvPr>
          <p:cNvSpPr txBox="1"/>
          <p:nvPr/>
        </p:nvSpPr>
        <p:spPr>
          <a:xfrm>
            <a:off x="8001838" y="3890392"/>
            <a:ext cx="3810000" cy="1200329"/>
          </a:xfrm>
          <a:prstGeom prst="rect">
            <a:avLst/>
          </a:prstGeom>
          <a:noFill/>
        </p:spPr>
        <p:txBody>
          <a:bodyPr wrap="square" rtlCol="0">
            <a:spAutoFit/>
          </a:bodyPr>
          <a:lstStyle/>
          <a:p>
            <a:pPr algn="ctr" rtl="0">
              <a:spcBef>
                <a:spcPts val="2045"/>
              </a:spcBef>
            </a:pPr>
            <a:r>
              <a:rPr lang="tr-TR" sz="1800" b="0" i="0" u="none" strike="noStrike" dirty="0">
                <a:solidFill>
                  <a:srgbClr val="231F20"/>
                </a:solidFill>
                <a:effectLst/>
                <a:latin typeface="Verdana" panose="020B0604030504040204" pitchFamily="34" charset="0"/>
              </a:rPr>
              <a:t>Erişilebilir Mevcut Pazar (SAM)</a:t>
            </a:r>
            <a:endParaRPr lang="tr-TR" b="0" dirty="0">
              <a:effectLst/>
            </a:endParaRPr>
          </a:p>
          <a:p>
            <a:br>
              <a:rPr lang="tr-TR" dirty="0"/>
            </a:br>
            <a:br>
              <a:rPr lang="tr-TR" dirty="0"/>
            </a:br>
            <a:endParaRPr lang="tr-TR" dirty="0"/>
          </a:p>
        </p:txBody>
      </p:sp>
      <p:sp>
        <p:nvSpPr>
          <p:cNvPr id="46" name="Metin kutusu 45">
            <a:extLst>
              <a:ext uri="{FF2B5EF4-FFF2-40B4-BE49-F238E27FC236}">
                <a16:creationId xmlns:a16="http://schemas.microsoft.com/office/drawing/2014/main" id="{79C7D629-C71D-D244-3328-C2B2E287F400}"/>
              </a:ext>
            </a:extLst>
          </p:cNvPr>
          <p:cNvSpPr txBox="1"/>
          <p:nvPr/>
        </p:nvSpPr>
        <p:spPr>
          <a:xfrm>
            <a:off x="8459038" y="4532712"/>
            <a:ext cx="2923225" cy="830997"/>
          </a:xfrm>
          <a:prstGeom prst="rect">
            <a:avLst/>
          </a:prstGeom>
          <a:noFill/>
        </p:spPr>
        <p:txBody>
          <a:bodyPr wrap="square" rtlCol="0">
            <a:spAutoFit/>
          </a:bodyPr>
          <a:lstStyle/>
          <a:p>
            <a:r>
              <a:rPr lang="tr-TR" sz="4800" dirty="0">
                <a:solidFill>
                  <a:srgbClr val="C00000"/>
                </a:solidFill>
              </a:rPr>
              <a:t>1.2 milyon</a:t>
            </a:r>
          </a:p>
        </p:txBody>
      </p:sp>
      <p:sp>
        <p:nvSpPr>
          <p:cNvPr id="47" name="Metin kutusu 46">
            <a:extLst>
              <a:ext uri="{FF2B5EF4-FFF2-40B4-BE49-F238E27FC236}">
                <a16:creationId xmlns:a16="http://schemas.microsoft.com/office/drawing/2014/main" id="{5A6FA147-BB06-6CA2-9C60-4734F5527ECB}"/>
              </a:ext>
            </a:extLst>
          </p:cNvPr>
          <p:cNvSpPr txBox="1"/>
          <p:nvPr/>
        </p:nvSpPr>
        <p:spPr>
          <a:xfrm>
            <a:off x="8121581" y="5367715"/>
            <a:ext cx="3690257" cy="923330"/>
          </a:xfrm>
          <a:prstGeom prst="rect">
            <a:avLst/>
          </a:prstGeom>
          <a:noFill/>
        </p:spPr>
        <p:txBody>
          <a:bodyPr wrap="square" rtlCol="0">
            <a:spAutoFit/>
          </a:bodyPr>
          <a:lstStyle/>
          <a:p>
            <a:pPr algn="ctr" rtl="0">
              <a:spcBef>
                <a:spcPts val="2045"/>
              </a:spcBef>
            </a:pPr>
            <a:r>
              <a:rPr lang="tr-TR" sz="1800" b="0" i="0" u="none" strike="noStrike" dirty="0">
                <a:effectLst/>
                <a:latin typeface="Verdana" panose="020B0604030504040204" pitchFamily="34" charset="0"/>
              </a:rPr>
              <a:t>İlk Hedef Pazar (SOM)</a:t>
            </a:r>
            <a:endParaRPr lang="tr-TR" b="0" dirty="0">
              <a:effectLst/>
            </a:endParaRPr>
          </a:p>
          <a:p>
            <a:br>
              <a:rPr lang="tr-TR" dirty="0"/>
            </a:br>
            <a:endParaRPr lang="tr-TR" dirty="0"/>
          </a:p>
        </p:txBody>
      </p:sp>
    </p:spTree>
    <p:extLst>
      <p:ext uri="{BB962C8B-B14F-4D97-AF65-F5344CB8AC3E}">
        <p14:creationId xmlns:p14="http://schemas.microsoft.com/office/powerpoint/2010/main" val="150719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514B4-237F-B0DF-35E2-4E1874163298}"/>
            </a:ext>
          </a:extLst>
        </p:cNvPr>
        <p:cNvGrpSpPr/>
        <p:nvPr/>
      </p:nvGrpSpPr>
      <p:grpSpPr>
        <a:xfrm>
          <a:off x="0" y="0"/>
          <a:ext cx="0" cy="0"/>
          <a:chOff x="0" y="0"/>
          <a:chExt cx="0" cy="0"/>
        </a:xfrm>
      </p:grpSpPr>
      <p:pic>
        <p:nvPicPr>
          <p:cNvPr id="39" name="Resim 38" descr="yazı tipi, grafik, tipografi, tasarım içeren bir resim&#10;&#10;Yapay zeka tarafından oluşturulan içerik yanlış olabilir.">
            <a:extLst>
              <a:ext uri="{FF2B5EF4-FFF2-40B4-BE49-F238E27FC236}">
                <a16:creationId xmlns:a16="http://schemas.microsoft.com/office/drawing/2014/main" id="{F3245627-58D3-B98C-FDE1-5E96454DC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4" name="Başlık 3">
            <a:extLst>
              <a:ext uri="{FF2B5EF4-FFF2-40B4-BE49-F238E27FC236}">
                <a16:creationId xmlns:a16="http://schemas.microsoft.com/office/drawing/2014/main" id="{CAB6123E-5D15-9BB6-75DB-EBB324C79DD1}"/>
              </a:ext>
            </a:extLst>
          </p:cNvPr>
          <p:cNvSpPr>
            <a:spLocks noGrp="1"/>
          </p:cNvSpPr>
          <p:nvPr>
            <p:ph type="ctrTitle"/>
          </p:nvPr>
        </p:nvSpPr>
        <p:spPr>
          <a:xfrm>
            <a:off x="5783272" y="511953"/>
            <a:ext cx="3972951" cy="968829"/>
          </a:xfrm>
        </p:spPr>
        <p:txBody>
          <a:bodyPr/>
          <a:lstStyle/>
          <a:p>
            <a:r>
              <a:rPr lang="tr-TR" dirty="0"/>
              <a:t>Hedef Kitle</a:t>
            </a:r>
          </a:p>
        </p:txBody>
      </p:sp>
      <p:pic>
        <p:nvPicPr>
          <p:cNvPr id="5" name="Resim 4" descr="bulut, gökyüzü, bina, dağ içeren bir resim&#10;&#10;Yapay zeka tarafından oluşturulan içerik yanlış olabilir.">
            <a:extLst>
              <a:ext uri="{FF2B5EF4-FFF2-40B4-BE49-F238E27FC236}">
                <a16:creationId xmlns:a16="http://schemas.microsoft.com/office/drawing/2014/main" id="{EACE4911-3625-7DB0-DC92-462940D13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486737" cy="6858000"/>
          </a:xfrm>
          <a:prstGeom prst="rect">
            <a:avLst/>
          </a:prstGeom>
        </p:spPr>
      </p:pic>
      <p:sp>
        <p:nvSpPr>
          <p:cNvPr id="6" name="Metin kutusu 5">
            <a:extLst>
              <a:ext uri="{FF2B5EF4-FFF2-40B4-BE49-F238E27FC236}">
                <a16:creationId xmlns:a16="http://schemas.microsoft.com/office/drawing/2014/main" id="{676BD001-F992-C87F-5EAE-6D18147A2216}"/>
              </a:ext>
            </a:extLst>
          </p:cNvPr>
          <p:cNvSpPr txBox="1"/>
          <p:nvPr/>
        </p:nvSpPr>
        <p:spPr>
          <a:xfrm>
            <a:off x="5769429" y="1720009"/>
            <a:ext cx="6226628" cy="1200329"/>
          </a:xfrm>
          <a:prstGeom prst="rect">
            <a:avLst/>
          </a:prstGeom>
          <a:noFill/>
        </p:spPr>
        <p:txBody>
          <a:bodyPr wrap="square" rtlCol="0">
            <a:spAutoFit/>
          </a:bodyPr>
          <a:lstStyle/>
          <a:p>
            <a:r>
              <a:rPr lang="tr-TR" b="1" dirty="0"/>
              <a:t>Birincil Hedef Kitle: Seyahat Planlayan Kullanıcılar</a:t>
            </a:r>
          </a:p>
          <a:p>
            <a:r>
              <a:rPr lang="tr-TR" dirty="0"/>
              <a:t>Seyahate çıkmayı planlayan ve bunun için </a:t>
            </a:r>
            <a:r>
              <a:rPr lang="tr-TR" b="1" dirty="0"/>
              <a:t>rota oluşturma, konaklama ve ulaşım düzenlemeleri yapma, bütçesini yönetme ve keşfetme araçlarına ihtiyaç duyan herkes.</a:t>
            </a:r>
            <a:r>
              <a:rPr lang="tr-TR" dirty="0"/>
              <a:t> </a:t>
            </a:r>
          </a:p>
        </p:txBody>
      </p:sp>
      <p:sp>
        <p:nvSpPr>
          <p:cNvPr id="7" name="Metin kutusu 6">
            <a:extLst>
              <a:ext uri="{FF2B5EF4-FFF2-40B4-BE49-F238E27FC236}">
                <a16:creationId xmlns:a16="http://schemas.microsoft.com/office/drawing/2014/main" id="{42233025-0896-CCC0-2F1D-16BA6FBA80FC}"/>
              </a:ext>
            </a:extLst>
          </p:cNvPr>
          <p:cNvSpPr txBox="1"/>
          <p:nvPr/>
        </p:nvSpPr>
        <p:spPr>
          <a:xfrm>
            <a:off x="5769429" y="3159565"/>
            <a:ext cx="6226628" cy="1477328"/>
          </a:xfrm>
          <a:prstGeom prst="rect">
            <a:avLst/>
          </a:prstGeom>
          <a:noFill/>
        </p:spPr>
        <p:txBody>
          <a:bodyPr wrap="square" rtlCol="0">
            <a:spAutoFit/>
          </a:bodyPr>
          <a:lstStyle/>
          <a:p>
            <a:r>
              <a:rPr lang="tr-TR" b="1" dirty="0"/>
              <a:t>İkincil Hedef Kitle: Gezginler ve İçerik Üreticileri</a:t>
            </a:r>
          </a:p>
          <a:p>
            <a:r>
              <a:rPr lang="tr-TR" dirty="0"/>
              <a:t>Seyahatlerini sadece yaşamakla kalmayıp, aynı zamanda </a:t>
            </a:r>
            <a:r>
              <a:rPr lang="tr-TR" b="1" dirty="0"/>
              <a:t>deneyimlerini paylaşmayı seven, sosyal medya üzerinden yeni rotalar keşfetmek isteyen ve diğer gezginlerin önerilerinden ilham alan macera tutkunları.</a:t>
            </a:r>
            <a:r>
              <a:rPr lang="tr-TR" dirty="0"/>
              <a:t> </a:t>
            </a:r>
          </a:p>
        </p:txBody>
      </p:sp>
      <p:sp>
        <p:nvSpPr>
          <p:cNvPr id="8" name="Metin kutusu 7">
            <a:extLst>
              <a:ext uri="{FF2B5EF4-FFF2-40B4-BE49-F238E27FC236}">
                <a16:creationId xmlns:a16="http://schemas.microsoft.com/office/drawing/2014/main" id="{C517E9D3-117F-7424-0714-6AD77D6CB5D2}"/>
              </a:ext>
            </a:extLst>
          </p:cNvPr>
          <p:cNvSpPr txBox="1"/>
          <p:nvPr/>
        </p:nvSpPr>
        <p:spPr>
          <a:xfrm>
            <a:off x="5783272" y="4951664"/>
            <a:ext cx="6226628" cy="1200329"/>
          </a:xfrm>
          <a:prstGeom prst="rect">
            <a:avLst/>
          </a:prstGeom>
          <a:noFill/>
        </p:spPr>
        <p:txBody>
          <a:bodyPr wrap="square" rtlCol="0">
            <a:spAutoFit/>
          </a:bodyPr>
          <a:lstStyle/>
          <a:p>
            <a:r>
              <a:rPr lang="tr-TR" b="1" dirty="0"/>
              <a:t>Üçüncül Hedef Kitle: Turizm Sektörü ve İşletmeler</a:t>
            </a:r>
          </a:p>
          <a:p>
            <a:r>
              <a:rPr lang="tr-TR" dirty="0"/>
              <a:t>Turizm sektöründe yer alan ve hedef kitlelerine doğrudan ulaşmak isteyen </a:t>
            </a:r>
            <a:r>
              <a:rPr lang="tr-TR" b="1" dirty="0"/>
              <a:t>otel, restoran, tur rehberleri ve diğer turizm işletmeleri.</a:t>
            </a:r>
            <a:r>
              <a:rPr lang="tr-TR" dirty="0"/>
              <a:t> </a:t>
            </a:r>
          </a:p>
        </p:txBody>
      </p:sp>
    </p:spTree>
    <p:extLst>
      <p:ext uri="{BB962C8B-B14F-4D97-AF65-F5344CB8AC3E}">
        <p14:creationId xmlns:p14="http://schemas.microsoft.com/office/powerpoint/2010/main" val="2379020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B0EC0-2B82-30AF-2E54-81A8901E01F8}"/>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D7EEA5E6-5E51-E6BD-2475-2AFD2E885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13" name="Başlık 4">
            <a:extLst>
              <a:ext uri="{FF2B5EF4-FFF2-40B4-BE49-F238E27FC236}">
                <a16:creationId xmlns:a16="http://schemas.microsoft.com/office/drawing/2014/main" id="{9A21D7E8-9702-D595-6E27-2AE955234F50}"/>
              </a:ext>
            </a:extLst>
          </p:cNvPr>
          <p:cNvSpPr>
            <a:spLocks noGrp="1"/>
          </p:cNvSpPr>
          <p:nvPr>
            <p:ph type="ctrTitle"/>
          </p:nvPr>
        </p:nvSpPr>
        <p:spPr>
          <a:xfrm>
            <a:off x="4919152" y="242996"/>
            <a:ext cx="5487591" cy="988828"/>
          </a:xfrm>
        </p:spPr>
        <p:txBody>
          <a:bodyPr>
            <a:normAutofit fontScale="90000"/>
          </a:bodyPr>
          <a:lstStyle/>
          <a:p>
            <a:pPr algn="l"/>
            <a:r>
              <a:rPr lang="tr-TR" dirty="0">
                <a:solidFill>
                  <a:srgbClr val="002060"/>
                </a:solidFill>
                <a:latin typeface="Biome" panose="020B0502040204020203" pitchFamily="34" charset="0"/>
                <a:cs typeface="Biome" panose="020B0502040204020203" pitchFamily="34" charset="0"/>
              </a:rPr>
              <a:t>Farklılıklarımız</a:t>
            </a:r>
          </a:p>
        </p:txBody>
      </p:sp>
      <p:sp>
        <p:nvSpPr>
          <p:cNvPr id="28" name="Dikdörtgen: Köşeleri Yuvarlatılmış 27">
            <a:extLst>
              <a:ext uri="{FF2B5EF4-FFF2-40B4-BE49-F238E27FC236}">
                <a16:creationId xmlns:a16="http://schemas.microsoft.com/office/drawing/2014/main" id="{95697DC7-4F85-ABF9-111E-7EAB75E31197}"/>
              </a:ext>
            </a:extLst>
          </p:cNvPr>
          <p:cNvSpPr/>
          <p:nvPr/>
        </p:nvSpPr>
        <p:spPr>
          <a:xfrm>
            <a:off x="5040085" y="1392894"/>
            <a:ext cx="6683829"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tr-TR" sz="1800" b="0" i="0" u="none" strike="noStrike" dirty="0">
                <a:solidFill>
                  <a:srgbClr val="000000"/>
                </a:solidFill>
                <a:effectLst/>
                <a:latin typeface="Verdana" panose="020B0604030504040204" pitchFamily="34" charset="0"/>
              </a:rPr>
              <a:t>Yapay zeka destekli rota oluşturma ve öneri sistemi</a:t>
            </a:r>
          </a:p>
        </p:txBody>
      </p:sp>
      <p:pic>
        <p:nvPicPr>
          <p:cNvPr id="3" name="Resim 2" descr="gökyüzü, dış mekan, bulut, ağaç içeren bir resim&#10;&#10;Yapay zeka tarafından oluşturulan içerik yanlış olabilir.">
            <a:extLst>
              <a:ext uri="{FF2B5EF4-FFF2-40B4-BE49-F238E27FC236}">
                <a16:creationId xmlns:a16="http://schemas.microsoft.com/office/drawing/2014/main" id="{62424357-CA94-CA9D-F690-686C4DDF2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328179" cy="6858000"/>
          </a:xfrm>
          <a:prstGeom prst="rect">
            <a:avLst/>
          </a:prstGeom>
        </p:spPr>
      </p:pic>
      <p:sp>
        <p:nvSpPr>
          <p:cNvPr id="6" name="Dikdörtgen: Köşeleri Yuvarlatılmış 5">
            <a:extLst>
              <a:ext uri="{FF2B5EF4-FFF2-40B4-BE49-F238E27FC236}">
                <a16:creationId xmlns:a16="http://schemas.microsoft.com/office/drawing/2014/main" id="{4A4EA84A-C1AE-927A-5229-042079489960}"/>
              </a:ext>
            </a:extLst>
          </p:cNvPr>
          <p:cNvSpPr/>
          <p:nvPr/>
        </p:nvSpPr>
        <p:spPr>
          <a:xfrm>
            <a:off x="6389912" y="2365203"/>
            <a:ext cx="3984172"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35"/>
              </a:spcBef>
            </a:pPr>
            <a:r>
              <a:rPr lang="tr-TR" sz="1800" b="0" i="0" u="none" strike="noStrike" dirty="0" err="1">
                <a:solidFill>
                  <a:srgbClr val="000000"/>
                </a:solidFill>
                <a:effectLst/>
                <a:latin typeface="Verdana" panose="020B0604030504040204" pitchFamily="34" charset="0"/>
              </a:rPr>
              <a:t>CarPlay</a:t>
            </a:r>
            <a:r>
              <a:rPr lang="tr-TR" sz="1800" b="0" i="0" u="none" strike="noStrike" dirty="0">
                <a:solidFill>
                  <a:srgbClr val="000000"/>
                </a:solidFill>
                <a:effectLst/>
                <a:latin typeface="Verdana" panose="020B0604030504040204" pitchFamily="34" charset="0"/>
              </a:rPr>
              <a:t> ve akıllı saat desteği</a:t>
            </a:r>
          </a:p>
        </p:txBody>
      </p:sp>
      <p:sp>
        <p:nvSpPr>
          <p:cNvPr id="7" name="Dikdörtgen: Köşeleri Yuvarlatılmış 6">
            <a:extLst>
              <a:ext uri="{FF2B5EF4-FFF2-40B4-BE49-F238E27FC236}">
                <a16:creationId xmlns:a16="http://schemas.microsoft.com/office/drawing/2014/main" id="{EA45C5DE-7050-B5E7-1DC0-77D924905E72}"/>
              </a:ext>
            </a:extLst>
          </p:cNvPr>
          <p:cNvSpPr/>
          <p:nvPr/>
        </p:nvSpPr>
        <p:spPr>
          <a:xfrm>
            <a:off x="5399311" y="3312738"/>
            <a:ext cx="5965373"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sv-SE" sz="1800" b="0" i="0" u="none" strike="noStrike" dirty="0">
                <a:solidFill>
                  <a:srgbClr val="000000"/>
                </a:solidFill>
                <a:effectLst/>
                <a:latin typeface="Verdana" panose="020B0604030504040204" pitchFamily="34" charset="0"/>
              </a:rPr>
              <a:t>Çevrimdışı modda otomatik oluşturulan rotalar</a:t>
            </a:r>
          </a:p>
        </p:txBody>
      </p:sp>
      <p:sp>
        <p:nvSpPr>
          <p:cNvPr id="8" name="Dikdörtgen: Köşeleri Yuvarlatılmış 7">
            <a:extLst>
              <a:ext uri="{FF2B5EF4-FFF2-40B4-BE49-F238E27FC236}">
                <a16:creationId xmlns:a16="http://schemas.microsoft.com/office/drawing/2014/main" id="{C12B1EC3-F5B5-4623-DCCA-921F17191A13}"/>
              </a:ext>
            </a:extLst>
          </p:cNvPr>
          <p:cNvSpPr/>
          <p:nvPr/>
        </p:nvSpPr>
        <p:spPr>
          <a:xfrm>
            <a:off x="6618510" y="4272660"/>
            <a:ext cx="3526973"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tr-TR" sz="1800" b="0" i="0" u="none" strike="noStrike" dirty="0">
                <a:solidFill>
                  <a:srgbClr val="000000"/>
                </a:solidFill>
                <a:effectLst/>
                <a:latin typeface="Verdana" panose="020B0604030504040204" pitchFamily="34" charset="0"/>
              </a:rPr>
              <a:t>Grup organizasyon araçları</a:t>
            </a:r>
            <a:endParaRPr lang="sv-SE" sz="1800" b="0" i="0" u="none" strike="noStrike" dirty="0">
              <a:solidFill>
                <a:srgbClr val="000000"/>
              </a:solidFill>
              <a:effectLst/>
              <a:latin typeface="Verdana" panose="020B0604030504040204" pitchFamily="34" charset="0"/>
            </a:endParaRPr>
          </a:p>
        </p:txBody>
      </p:sp>
      <p:sp>
        <p:nvSpPr>
          <p:cNvPr id="10" name="Dikdörtgen: Köşeleri Yuvarlatılmış 9">
            <a:extLst>
              <a:ext uri="{FF2B5EF4-FFF2-40B4-BE49-F238E27FC236}">
                <a16:creationId xmlns:a16="http://schemas.microsoft.com/office/drawing/2014/main" id="{C403D993-5C0E-74C1-DD40-AF04F567C512}"/>
              </a:ext>
            </a:extLst>
          </p:cNvPr>
          <p:cNvSpPr/>
          <p:nvPr/>
        </p:nvSpPr>
        <p:spPr>
          <a:xfrm>
            <a:off x="5548373" y="5232582"/>
            <a:ext cx="5667245" cy="666687"/>
          </a:xfrm>
          <a:prstGeom prst="round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rtl="0" fontAlgn="base">
              <a:spcBef>
                <a:spcPts val="840"/>
              </a:spcBef>
            </a:pPr>
            <a:r>
              <a:rPr lang="tr-TR" sz="1800" b="0" i="0" u="none" strike="noStrike" dirty="0">
                <a:solidFill>
                  <a:srgbClr val="000000"/>
                </a:solidFill>
                <a:effectLst/>
                <a:latin typeface="Verdana" panose="020B0604030504040204" pitchFamily="34" charset="0"/>
              </a:rPr>
              <a:t>Sosyal medyalarla uyumlu anı defteri çıktısı</a:t>
            </a:r>
            <a:endParaRPr lang="sv-SE" sz="1800" b="0" i="0" u="none" strike="noStrike"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472743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9BB5-657F-40FC-9C09-0A58037B9CC1}"/>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745F5CDB-50C5-7879-CB58-BCB8BDBF0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2" name="Rectangle 44">
            <a:extLst>
              <a:ext uri="{FF2B5EF4-FFF2-40B4-BE49-F238E27FC236}">
                <a16:creationId xmlns:a16="http://schemas.microsoft.com/office/drawing/2014/main" id="{313419FC-C0FE-4589-AD04-81C3C43462EE}"/>
              </a:ext>
            </a:extLst>
          </p:cNvPr>
          <p:cNvSpPr/>
          <p:nvPr/>
        </p:nvSpPr>
        <p:spPr>
          <a:xfrm>
            <a:off x="-3410" y="3659320"/>
            <a:ext cx="12198821" cy="938058"/>
          </a:xfrm>
          <a:prstGeom prst="rect">
            <a:avLst/>
          </a:prstGeom>
          <a:gradFill flip="none" rotWithShape="1">
            <a:gsLst>
              <a:gs pos="0">
                <a:schemeClr val="tx1">
                  <a:lumMod val="72000"/>
                  <a:lumOff val="28000"/>
                  <a:alpha val="15000"/>
                </a:schemeClr>
              </a:gs>
              <a:gs pos="71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1943" kern="1200">
                <a:solidFill>
                  <a:schemeClr val="lt1"/>
                </a:solidFill>
                <a:latin typeface="+mn-lt"/>
                <a:ea typeface="+mn-ea"/>
                <a:cs typeface="+mn-cs"/>
              </a:defRPr>
            </a:lvl1pPr>
            <a:lvl2pPr marL="555315" algn="l" rtl="0" fontAlgn="base">
              <a:spcBef>
                <a:spcPct val="0"/>
              </a:spcBef>
              <a:spcAft>
                <a:spcPct val="0"/>
              </a:spcAft>
              <a:defRPr sz="1943" kern="1200">
                <a:solidFill>
                  <a:schemeClr val="lt1"/>
                </a:solidFill>
                <a:latin typeface="+mn-lt"/>
                <a:ea typeface="+mn-ea"/>
                <a:cs typeface="+mn-cs"/>
              </a:defRPr>
            </a:lvl2pPr>
            <a:lvl3pPr marL="1110630" algn="l" rtl="0" fontAlgn="base">
              <a:spcBef>
                <a:spcPct val="0"/>
              </a:spcBef>
              <a:spcAft>
                <a:spcPct val="0"/>
              </a:spcAft>
              <a:defRPr sz="1943" kern="1200">
                <a:solidFill>
                  <a:schemeClr val="lt1"/>
                </a:solidFill>
                <a:latin typeface="+mn-lt"/>
                <a:ea typeface="+mn-ea"/>
                <a:cs typeface="+mn-cs"/>
              </a:defRPr>
            </a:lvl3pPr>
            <a:lvl4pPr marL="1665945" algn="l" rtl="0" fontAlgn="base">
              <a:spcBef>
                <a:spcPct val="0"/>
              </a:spcBef>
              <a:spcAft>
                <a:spcPct val="0"/>
              </a:spcAft>
              <a:defRPr sz="1943" kern="1200">
                <a:solidFill>
                  <a:schemeClr val="lt1"/>
                </a:solidFill>
                <a:latin typeface="+mn-lt"/>
                <a:ea typeface="+mn-ea"/>
                <a:cs typeface="+mn-cs"/>
              </a:defRPr>
            </a:lvl4pPr>
            <a:lvl5pPr marL="2221260" algn="l" rtl="0" fontAlgn="base">
              <a:spcBef>
                <a:spcPct val="0"/>
              </a:spcBef>
              <a:spcAft>
                <a:spcPct val="0"/>
              </a:spcAft>
              <a:defRPr sz="1943" kern="1200">
                <a:solidFill>
                  <a:schemeClr val="lt1"/>
                </a:solidFill>
                <a:latin typeface="+mn-lt"/>
                <a:ea typeface="+mn-ea"/>
                <a:cs typeface="+mn-cs"/>
              </a:defRPr>
            </a:lvl5pPr>
            <a:lvl6pPr marL="2776576" algn="l" defTabSz="1110630" rtl="0" eaLnBrk="1" latinLnBrk="0" hangingPunct="1">
              <a:defRPr sz="1943" kern="1200">
                <a:solidFill>
                  <a:schemeClr val="lt1"/>
                </a:solidFill>
                <a:latin typeface="+mn-lt"/>
                <a:ea typeface="+mn-ea"/>
                <a:cs typeface="+mn-cs"/>
              </a:defRPr>
            </a:lvl6pPr>
            <a:lvl7pPr marL="3331891" algn="l" defTabSz="1110630" rtl="0" eaLnBrk="1" latinLnBrk="0" hangingPunct="1">
              <a:defRPr sz="1943" kern="1200">
                <a:solidFill>
                  <a:schemeClr val="lt1"/>
                </a:solidFill>
                <a:latin typeface="+mn-lt"/>
                <a:ea typeface="+mn-ea"/>
                <a:cs typeface="+mn-cs"/>
              </a:defRPr>
            </a:lvl7pPr>
            <a:lvl8pPr marL="3887206" algn="l" defTabSz="1110630" rtl="0" eaLnBrk="1" latinLnBrk="0" hangingPunct="1">
              <a:defRPr sz="1943" kern="1200">
                <a:solidFill>
                  <a:schemeClr val="lt1"/>
                </a:solidFill>
                <a:latin typeface="+mn-lt"/>
                <a:ea typeface="+mn-ea"/>
                <a:cs typeface="+mn-cs"/>
              </a:defRPr>
            </a:lvl8pPr>
            <a:lvl9pPr marL="4442521" algn="l" defTabSz="1110630" rtl="0" eaLnBrk="1" latinLnBrk="0" hangingPunct="1">
              <a:defRPr sz="1943" kern="1200">
                <a:solidFill>
                  <a:schemeClr val="lt1"/>
                </a:solidFill>
                <a:latin typeface="+mn-lt"/>
                <a:ea typeface="+mn-ea"/>
                <a:cs typeface="+mn-cs"/>
              </a:defRPr>
            </a:lvl9pPr>
          </a:lstStyle>
          <a:p>
            <a:pPr algn="ctr"/>
            <a:endParaRPr lang="en-IN" sz="1800"/>
          </a:p>
        </p:txBody>
      </p:sp>
      <p:sp>
        <p:nvSpPr>
          <p:cNvPr id="3" name="Title 1">
            <a:extLst>
              <a:ext uri="{FF2B5EF4-FFF2-40B4-BE49-F238E27FC236}">
                <a16:creationId xmlns:a16="http://schemas.microsoft.com/office/drawing/2014/main" id="{4FF302A7-D67D-4A03-9594-0A1DEB70C173}"/>
              </a:ext>
            </a:extLst>
          </p:cNvPr>
          <p:cNvSpPr>
            <a:spLocks noGrp="1"/>
          </p:cNvSpPr>
          <p:nvPr/>
        </p:nvSpPr>
        <p:spPr bwMode="auto">
          <a:xfrm>
            <a:off x="720491" y="444740"/>
            <a:ext cx="10820400" cy="584775"/>
          </a:xfrm>
          <a:prstGeom prst="rect">
            <a:avLst/>
          </a:prstGeom>
        </p:spPr>
        <p:txBody>
          <a:bodyPr>
            <a:spAutoFit/>
          </a:bodyPr>
          <a:lstStyle>
            <a:lvl1pPr algn="l" defTabSz="913800" rtl="0" eaLnBrk="1" fontAlgn="base" hangingPunct="1">
              <a:spcBef>
                <a:spcPct val="0"/>
              </a:spcBef>
              <a:spcAft>
                <a:spcPct val="0"/>
              </a:spcAft>
              <a:tabLst>
                <a:tab pos="275436" algn="l"/>
              </a:tabLst>
              <a:defRPr lang="en-US" sz="3200" b="1" kern="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3800" rtl="0" eaLnBrk="1" fontAlgn="base" hangingPunct="1">
              <a:spcBef>
                <a:spcPct val="0"/>
              </a:spcBef>
              <a:spcAft>
                <a:spcPct val="0"/>
              </a:spcAft>
              <a:defRPr sz="1940" b="1">
                <a:solidFill>
                  <a:schemeClr val="tx2"/>
                </a:solidFill>
                <a:latin typeface="Arial" charset="0"/>
              </a:defRPr>
            </a:lvl2pPr>
            <a:lvl3pPr algn="l" defTabSz="913800" rtl="0" eaLnBrk="1" fontAlgn="base" hangingPunct="1">
              <a:spcBef>
                <a:spcPct val="0"/>
              </a:spcBef>
              <a:spcAft>
                <a:spcPct val="0"/>
              </a:spcAft>
              <a:defRPr sz="1940" b="1">
                <a:solidFill>
                  <a:schemeClr val="tx2"/>
                </a:solidFill>
                <a:latin typeface="Arial" charset="0"/>
              </a:defRPr>
            </a:lvl3pPr>
            <a:lvl4pPr algn="l" defTabSz="913800" rtl="0" eaLnBrk="1" fontAlgn="base" hangingPunct="1">
              <a:spcBef>
                <a:spcPct val="0"/>
              </a:spcBef>
              <a:spcAft>
                <a:spcPct val="0"/>
              </a:spcAft>
              <a:defRPr sz="1940" b="1">
                <a:solidFill>
                  <a:schemeClr val="tx2"/>
                </a:solidFill>
                <a:latin typeface="Arial" charset="0"/>
              </a:defRPr>
            </a:lvl4pPr>
            <a:lvl5pPr algn="l" defTabSz="913800" rtl="0" eaLnBrk="1" fontAlgn="base" hangingPunct="1">
              <a:spcBef>
                <a:spcPct val="0"/>
              </a:spcBef>
              <a:spcAft>
                <a:spcPct val="0"/>
              </a:spcAft>
              <a:defRPr sz="1940" b="1">
                <a:solidFill>
                  <a:schemeClr val="tx2"/>
                </a:solidFill>
                <a:latin typeface="Arial" charset="0"/>
              </a:defRPr>
            </a:lvl5pPr>
            <a:lvl6pPr marL="466621" algn="l" defTabSz="913800" rtl="0" eaLnBrk="1" fontAlgn="base" hangingPunct="1">
              <a:spcBef>
                <a:spcPct val="0"/>
              </a:spcBef>
              <a:spcAft>
                <a:spcPct val="0"/>
              </a:spcAft>
              <a:defRPr sz="1940" b="1">
                <a:solidFill>
                  <a:schemeClr val="tx2"/>
                </a:solidFill>
                <a:latin typeface="Arial" charset="0"/>
              </a:defRPr>
            </a:lvl6pPr>
            <a:lvl7pPr marL="933242" algn="l" defTabSz="913800" rtl="0" eaLnBrk="1" fontAlgn="base" hangingPunct="1">
              <a:spcBef>
                <a:spcPct val="0"/>
              </a:spcBef>
              <a:spcAft>
                <a:spcPct val="0"/>
              </a:spcAft>
              <a:defRPr sz="1940" b="1">
                <a:solidFill>
                  <a:schemeClr val="tx2"/>
                </a:solidFill>
                <a:latin typeface="Arial" charset="0"/>
              </a:defRPr>
            </a:lvl7pPr>
            <a:lvl8pPr marL="1399863" algn="l" defTabSz="913800" rtl="0" eaLnBrk="1" fontAlgn="base" hangingPunct="1">
              <a:spcBef>
                <a:spcPct val="0"/>
              </a:spcBef>
              <a:spcAft>
                <a:spcPct val="0"/>
              </a:spcAft>
              <a:defRPr sz="1940" b="1">
                <a:solidFill>
                  <a:schemeClr val="tx2"/>
                </a:solidFill>
                <a:latin typeface="Arial" charset="0"/>
              </a:defRPr>
            </a:lvl8pPr>
            <a:lvl9pPr marL="1866485" algn="l" defTabSz="913800" rtl="0" eaLnBrk="1" fontAlgn="base" hangingPunct="1">
              <a:spcBef>
                <a:spcPct val="0"/>
              </a:spcBef>
              <a:spcAft>
                <a:spcPct val="0"/>
              </a:spcAft>
              <a:defRPr sz="1940" b="1">
                <a:solidFill>
                  <a:schemeClr val="tx2"/>
                </a:solidFill>
                <a:latin typeface="Arial" charset="0"/>
              </a:defRPr>
            </a:lvl9pPr>
          </a:lstStyle>
          <a:p>
            <a:r>
              <a:rPr lang="tr-TR" dirty="0"/>
              <a:t>2025 </a:t>
            </a:r>
            <a:r>
              <a:rPr lang="en-IN" dirty="0"/>
              <a:t>Timeline</a:t>
            </a:r>
          </a:p>
        </p:txBody>
      </p:sp>
      <p:cxnSp>
        <p:nvCxnSpPr>
          <p:cNvPr id="5" name="Straight Connector 3">
            <a:extLst>
              <a:ext uri="{FF2B5EF4-FFF2-40B4-BE49-F238E27FC236}">
                <a16:creationId xmlns:a16="http://schemas.microsoft.com/office/drawing/2014/main" id="{42D7E882-A191-4154-B782-B7EF0F64AF87}"/>
              </a:ext>
            </a:extLst>
          </p:cNvPr>
          <p:cNvCxnSpPr>
            <a:cxnSpLocks/>
          </p:cNvCxnSpPr>
          <p:nvPr/>
        </p:nvCxnSpPr>
        <p:spPr>
          <a:xfrm>
            <a:off x="-3409" y="3646182"/>
            <a:ext cx="12192000" cy="0"/>
          </a:xfrm>
          <a:prstGeom prst="line">
            <a:avLst/>
          </a:prstGeom>
          <a:ln w="698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118">
            <a:extLst>
              <a:ext uri="{FF2B5EF4-FFF2-40B4-BE49-F238E27FC236}">
                <a16:creationId xmlns:a16="http://schemas.microsoft.com/office/drawing/2014/main" id="{955EFA10-A1E0-4D49-89BC-85B23D4D4FBF}"/>
              </a:ext>
            </a:extLst>
          </p:cNvPr>
          <p:cNvSpPr txBox="1"/>
          <p:nvPr/>
        </p:nvSpPr>
        <p:spPr>
          <a:xfrm>
            <a:off x="3488776"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2"/>
                </a:solidFill>
              </a:rPr>
              <a:t>Q2</a:t>
            </a:r>
            <a:endParaRPr lang="en-US" sz="2800" b="1" dirty="0">
              <a:solidFill>
                <a:schemeClr val="accent2"/>
              </a:solidFill>
            </a:endParaRPr>
          </a:p>
        </p:txBody>
      </p:sp>
      <p:sp>
        <p:nvSpPr>
          <p:cNvPr id="7" name="TextBox 56">
            <a:extLst>
              <a:ext uri="{FF2B5EF4-FFF2-40B4-BE49-F238E27FC236}">
                <a16:creationId xmlns:a16="http://schemas.microsoft.com/office/drawing/2014/main" id="{F6CFD527-8E24-48A6-AA80-4F6D97B59AEB}"/>
              </a:ext>
            </a:extLst>
          </p:cNvPr>
          <p:cNvSpPr txBox="1"/>
          <p:nvPr/>
        </p:nvSpPr>
        <p:spPr>
          <a:xfrm>
            <a:off x="661238"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a:solidFill>
                  <a:schemeClr val="tx1">
                    <a:lumMod val="75000"/>
                    <a:lumOff val="25000"/>
                  </a:schemeClr>
                </a:solidFill>
              </a:rPr>
              <a:t>Prototip</a:t>
            </a:r>
            <a:endParaRPr lang="en-US" sz="2000" b="1" dirty="0">
              <a:solidFill>
                <a:schemeClr val="tx1">
                  <a:lumMod val="75000"/>
                  <a:lumOff val="25000"/>
                </a:schemeClr>
              </a:solidFill>
            </a:endParaRPr>
          </a:p>
        </p:txBody>
      </p:sp>
      <p:sp>
        <p:nvSpPr>
          <p:cNvPr id="8" name="TextBox 57">
            <a:extLst>
              <a:ext uri="{FF2B5EF4-FFF2-40B4-BE49-F238E27FC236}">
                <a16:creationId xmlns:a16="http://schemas.microsoft.com/office/drawing/2014/main" id="{7EADB6A3-9227-437A-882E-E14C7EA2FDD0}"/>
              </a:ext>
            </a:extLst>
          </p:cNvPr>
          <p:cNvSpPr txBox="1"/>
          <p:nvPr/>
        </p:nvSpPr>
        <p:spPr>
          <a:xfrm>
            <a:off x="880896" y="4597378"/>
            <a:ext cx="1849733" cy="1477328"/>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1800" b="0" i="0" u="none" strike="noStrike" dirty="0">
                <a:solidFill>
                  <a:srgbClr val="231F20"/>
                </a:solidFill>
                <a:effectLst/>
              </a:rPr>
              <a:t>Prototipin tamamlanması ve iş gücü için yatırım bulunması.</a:t>
            </a:r>
            <a:endParaRPr lang="en-US" sz="1600" dirty="0">
              <a:solidFill>
                <a:schemeClr val="tx1">
                  <a:lumMod val="75000"/>
                  <a:lumOff val="25000"/>
                </a:schemeClr>
              </a:solidFill>
            </a:endParaRPr>
          </a:p>
        </p:txBody>
      </p:sp>
      <p:sp>
        <p:nvSpPr>
          <p:cNvPr id="10" name="TextBox 58">
            <a:extLst>
              <a:ext uri="{FF2B5EF4-FFF2-40B4-BE49-F238E27FC236}">
                <a16:creationId xmlns:a16="http://schemas.microsoft.com/office/drawing/2014/main" id="{80E36C5F-62F8-4BFF-B2B0-1EFBEC3A6CEF}"/>
              </a:ext>
            </a:extLst>
          </p:cNvPr>
          <p:cNvSpPr txBox="1"/>
          <p:nvPr/>
        </p:nvSpPr>
        <p:spPr>
          <a:xfrm>
            <a:off x="661238"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1"/>
                </a:solidFill>
              </a:rPr>
              <a:t>Q1</a:t>
            </a:r>
            <a:endParaRPr lang="en-US" sz="2800" b="1" dirty="0">
              <a:solidFill>
                <a:schemeClr val="accent1"/>
              </a:solidFill>
            </a:endParaRPr>
          </a:p>
        </p:txBody>
      </p:sp>
      <p:sp>
        <p:nvSpPr>
          <p:cNvPr id="11" name="Teardrop 38">
            <a:extLst>
              <a:ext uri="{FF2B5EF4-FFF2-40B4-BE49-F238E27FC236}">
                <a16:creationId xmlns:a16="http://schemas.microsoft.com/office/drawing/2014/main" id="{8F41E237-DA71-4E2E-B9FB-5E6268A60209}"/>
              </a:ext>
            </a:extLst>
          </p:cNvPr>
          <p:cNvSpPr/>
          <p:nvPr/>
        </p:nvSpPr>
        <p:spPr>
          <a:xfrm rot="8100000">
            <a:off x="1167922" y="1778843"/>
            <a:ext cx="1275682" cy="1275682"/>
          </a:xfrm>
          <a:prstGeom prst="teardrop">
            <a:avLst>
              <a:gd name="adj" fmla="val 10996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F0E6492E-6F2E-42DA-8BF5-8E10ACC940B6}"/>
              </a:ext>
            </a:extLst>
          </p:cNvPr>
          <p:cNvSpPr/>
          <p:nvPr/>
        </p:nvSpPr>
        <p:spPr>
          <a:xfrm>
            <a:off x="1362271" y="1971841"/>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TextBox 116">
            <a:extLst>
              <a:ext uri="{FF2B5EF4-FFF2-40B4-BE49-F238E27FC236}">
                <a16:creationId xmlns:a16="http://schemas.microsoft.com/office/drawing/2014/main" id="{EBCDC1B9-052C-4632-93C4-363E17E42BB3}"/>
              </a:ext>
            </a:extLst>
          </p:cNvPr>
          <p:cNvSpPr txBox="1"/>
          <p:nvPr/>
        </p:nvSpPr>
        <p:spPr>
          <a:xfrm>
            <a:off x="3488776"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a:solidFill>
                  <a:schemeClr val="tx1">
                    <a:lumMod val="75000"/>
                    <a:lumOff val="25000"/>
                  </a:schemeClr>
                </a:solidFill>
              </a:rPr>
              <a:t>MVP</a:t>
            </a:r>
            <a:endParaRPr lang="en-US" sz="2000" b="1" dirty="0">
              <a:solidFill>
                <a:schemeClr val="tx1">
                  <a:lumMod val="75000"/>
                  <a:lumOff val="25000"/>
                </a:schemeClr>
              </a:solidFill>
            </a:endParaRPr>
          </a:p>
        </p:txBody>
      </p:sp>
      <p:sp>
        <p:nvSpPr>
          <p:cNvPr id="15" name="TextBox 117">
            <a:extLst>
              <a:ext uri="{FF2B5EF4-FFF2-40B4-BE49-F238E27FC236}">
                <a16:creationId xmlns:a16="http://schemas.microsoft.com/office/drawing/2014/main" id="{099EA510-A7AF-45EE-977B-2587C8A66E5F}"/>
              </a:ext>
            </a:extLst>
          </p:cNvPr>
          <p:cNvSpPr txBox="1"/>
          <p:nvPr/>
        </p:nvSpPr>
        <p:spPr>
          <a:xfrm>
            <a:off x="3708434" y="4597378"/>
            <a:ext cx="1849733" cy="1415772"/>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rtl="0">
              <a:spcBef>
                <a:spcPts val="50"/>
              </a:spcBef>
            </a:pPr>
            <a:r>
              <a:rPr lang="tr-TR" sz="1800" b="0" i="0" u="none" strike="noStrike" dirty="0">
                <a:solidFill>
                  <a:srgbClr val="231F20"/>
                </a:solidFill>
                <a:effectLst/>
              </a:rPr>
              <a:t>MVP bitimi, piyasaya çıkış ve şirketleşme.</a:t>
            </a:r>
            <a:endParaRPr lang="tr-TR" sz="1600" b="0" dirty="0">
              <a:effectLst/>
            </a:endParaRPr>
          </a:p>
          <a:p>
            <a:br>
              <a:rPr lang="tr-TR" sz="1600" dirty="0"/>
            </a:br>
            <a:endParaRPr lang="en-US" sz="1600" dirty="0">
              <a:solidFill>
                <a:schemeClr val="tx1">
                  <a:lumMod val="75000"/>
                  <a:lumOff val="25000"/>
                </a:schemeClr>
              </a:solidFill>
            </a:endParaRPr>
          </a:p>
        </p:txBody>
      </p:sp>
      <p:grpSp>
        <p:nvGrpSpPr>
          <p:cNvPr id="16" name="Group 6">
            <a:extLst>
              <a:ext uri="{FF2B5EF4-FFF2-40B4-BE49-F238E27FC236}">
                <a16:creationId xmlns:a16="http://schemas.microsoft.com/office/drawing/2014/main" id="{AFA0BC80-77DE-458B-9ECC-B8FE42384FD4}"/>
              </a:ext>
            </a:extLst>
          </p:cNvPr>
          <p:cNvGrpSpPr/>
          <p:nvPr/>
        </p:nvGrpSpPr>
        <p:grpSpPr>
          <a:xfrm>
            <a:off x="4552607" y="3540635"/>
            <a:ext cx="211094" cy="211094"/>
            <a:chOff x="3855819" y="4248152"/>
            <a:chExt cx="211094" cy="211094"/>
          </a:xfrm>
        </p:grpSpPr>
        <p:sp>
          <p:nvSpPr>
            <p:cNvPr id="45" name="Oval 44">
              <a:extLst>
                <a:ext uri="{FF2B5EF4-FFF2-40B4-BE49-F238E27FC236}">
                  <a16:creationId xmlns:a16="http://schemas.microsoft.com/office/drawing/2014/main" id="{7FC05F39-85C8-4314-A202-8D7B560FED7E}"/>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Oval 45">
              <a:extLst>
                <a:ext uri="{FF2B5EF4-FFF2-40B4-BE49-F238E27FC236}">
                  <a16:creationId xmlns:a16="http://schemas.microsoft.com/office/drawing/2014/main" id="{55A9BA2A-67A9-4F64-B916-9491798156A7}"/>
                </a:ext>
              </a:extLst>
            </p:cNvPr>
            <p:cNvSpPr/>
            <p:nvPr/>
          </p:nvSpPr>
          <p:spPr>
            <a:xfrm>
              <a:off x="3886107" y="4278440"/>
              <a:ext cx="150518" cy="1505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7" name="Teardrop 35">
            <a:extLst>
              <a:ext uri="{FF2B5EF4-FFF2-40B4-BE49-F238E27FC236}">
                <a16:creationId xmlns:a16="http://schemas.microsoft.com/office/drawing/2014/main" id="{1CA5BC31-17A5-4233-9105-915DBBEE9B6B}"/>
              </a:ext>
            </a:extLst>
          </p:cNvPr>
          <p:cNvSpPr/>
          <p:nvPr/>
        </p:nvSpPr>
        <p:spPr>
          <a:xfrm rot="8100000">
            <a:off x="4016218" y="1778843"/>
            <a:ext cx="1275682" cy="1275682"/>
          </a:xfrm>
          <a:prstGeom prst="teardrop">
            <a:avLst>
              <a:gd name="adj" fmla="val 10996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6297A5E8-6CC5-4684-B76E-21A4BEE8212F}"/>
              </a:ext>
            </a:extLst>
          </p:cNvPr>
          <p:cNvSpPr/>
          <p:nvPr/>
        </p:nvSpPr>
        <p:spPr>
          <a:xfrm>
            <a:off x="4210567" y="1971841"/>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9" name="Group 72">
            <a:extLst>
              <a:ext uri="{FF2B5EF4-FFF2-40B4-BE49-F238E27FC236}">
                <a16:creationId xmlns:a16="http://schemas.microsoft.com/office/drawing/2014/main" id="{43B31ABD-9313-4606-8BAA-2570DA6395D5}"/>
              </a:ext>
            </a:extLst>
          </p:cNvPr>
          <p:cNvGrpSpPr/>
          <p:nvPr/>
        </p:nvGrpSpPr>
        <p:grpSpPr>
          <a:xfrm>
            <a:off x="1705624" y="3540635"/>
            <a:ext cx="211094" cy="211094"/>
            <a:chOff x="1709032" y="3631010"/>
            <a:chExt cx="211094" cy="211094"/>
          </a:xfrm>
        </p:grpSpPr>
        <p:sp>
          <p:nvSpPr>
            <p:cNvPr id="43" name="Oval 42">
              <a:extLst>
                <a:ext uri="{FF2B5EF4-FFF2-40B4-BE49-F238E27FC236}">
                  <a16:creationId xmlns:a16="http://schemas.microsoft.com/office/drawing/2014/main" id="{BFC788B2-D4C9-483E-B84B-E4B3E4F7FE53}"/>
                </a:ext>
              </a:extLst>
            </p:cNvPr>
            <p:cNvSpPr/>
            <p:nvPr/>
          </p:nvSpPr>
          <p:spPr>
            <a:xfrm>
              <a:off x="1709032"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Oval 43">
              <a:extLst>
                <a:ext uri="{FF2B5EF4-FFF2-40B4-BE49-F238E27FC236}">
                  <a16:creationId xmlns:a16="http://schemas.microsoft.com/office/drawing/2014/main" id="{03C504C9-94E1-4D61-887D-B439F903EBB8}"/>
                </a:ext>
              </a:extLst>
            </p:cNvPr>
            <p:cNvSpPr/>
            <p:nvPr/>
          </p:nvSpPr>
          <p:spPr>
            <a:xfrm>
              <a:off x="1739320" y="3661298"/>
              <a:ext cx="150518" cy="150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0" name="Group 74">
            <a:extLst>
              <a:ext uri="{FF2B5EF4-FFF2-40B4-BE49-F238E27FC236}">
                <a16:creationId xmlns:a16="http://schemas.microsoft.com/office/drawing/2014/main" id="{34AC93AF-7005-40FA-80BB-15CC5E8A07C4}"/>
              </a:ext>
            </a:extLst>
          </p:cNvPr>
          <p:cNvGrpSpPr/>
          <p:nvPr/>
        </p:nvGrpSpPr>
        <p:grpSpPr>
          <a:xfrm>
            <a:off x="7407170" y="3536282"/>
            <a:ext cx="211094" cy="211094"/>
            <a:chOff x="10264849" y="3631010"/>
            <a:chExt cx="211094" cy="211094"/>
          </a:xfrm>
        </p:grpSpPr>
        <p:sp>
          <p:nvSpPr>
            <p:cNvPr id="41" name="Oval 40">
              <a:extLst>
                <a:ext uri="{FF2B5EF4-FFF2-40B4-BE49-F238E27FC236}">
                  <a16:creationId xmlns:a16="http://schemas.microsoft.com/office/drawing/2014/main" id="{6419626C-374F-47EF-8717-82FA45B93031}"/>
                </a:ext>
              </a:extLst>
            </p:cNvPr>
            <p:cNvSpPr/>
            <p:nvPr/>
          </p:nvSpPr>
          <p:spPr>
            <a:xfrm>
              <a:off x="10264849"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a:extLst>
                <a:ext uri="{FF2B5EF4-FFF2-40B4-BE49-F238E27FC236}">
                  <a16:creationId xmlns:a16="http://schemas.microsoft.com/office/drawing/2014/main" id="{0054DAE1-7306-4B2A-A4CA-71452C011939}"/>
                </a:ext>
              </a:extLst>
            </p:cNvPr>
            <p:cNvSpPr/>
            <p:nvPr/>
          </p:nvSpPr>
          <p:spPr>
            <a:xfrm>
              <a:off x="10295137" y="3661298"/>
              <a:ext cx="150518" cy="1505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1" name="TextBox 128">
            <a:extLst>
              <a:ext uri="{FF2B5EF4-FFF2-40B4-BE49-F238E27FC236}">
                <a16:creationId xmlns:a16="http://schemas.microsoft.com/office/drawing/2014/main" id="{C3065082-4479-4E1C-9B49-FD5D0B73DF22}"/>
              </a:ext>
            </a:extLst>
          </p:cNvPr>
          <p:cNvSpPr txBox="1"/>
          <p:nvPr/>
        </p:nvSpPr>
        <p:spPr>
          <a:xfrm>
            <a:off x="9234896" y="4239225"/>
            <a:ext cx="2289049" cy="369332"/>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1800" b="1" dirty="0">
                <a:solidFill>
                  <a:schemeClr val="tx1">
                    <a:lumMod val="75000"/>
                    <a:lumOff val="25000"/>
                  </a:schemeClr>
                </a:solidFill>
              </a:rPr>
              <a:t>Gelir Modelleri</a:t>
            </a:r>
            <a:endParaRPr lang="en-US" sz="1800" b="1" dirty="0">
              <a:solidFill>
                <a:schemeClr val="tx1">
                  <a:lumMod val="75000"/>
                  <a:lumOff val="25000"/>
                </a:schemeClr>
              </a:solidFill>
            </a:endParaRPr>
          </a:p>
        </p:txBody>
      </p:sp>
      <p:sp>
        <p:nvSpPr>
          <p:cNvPr id="22" name="TextBox 129">
            <a:extLst>
              <a:ext uri="{FF2B5EF4-FFF2-40B4-BE49-F238E27FC236}">
                <a16:creationId xmlns:a16="http://schemas.microsoft.com/office/drawing/2014/main" id="{A9D8BE9C-63F7-4B62-87F8-365EF5787D7E}"/>
              </a:ext>
            </a:extLst>
          </p:cNvPr>
          <p:cNvSpPr txBox="1"/>
          <p:nvPr/>
        </p:nvSpPr>
        <p:spPr>
          <a:xfrm>
            <a:off x="9454554" y="4597378"/>
            <a:ext cx="1849733" cy="1323439"/>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rtl="0"/>
            <a:r>
              <a:rPr lang="tr-TR" sz="1600" b="0" i="0" u="none" strike="noStrike" dirty="0">
                <a:solidFill>
                  <a:srgbClr val="231F20"/>
                </a:solidFill>
                <a:effectLst/>
              </a:rPr>
              <a:t>Paydaşlar ile anlaşmaların yapılması ve gelir modellerinin çeşitlendirilmesi</a:t>
            </a:r>
            <a:endParaRPr lang="tr-TR" sz="1400" b="0" dirty="0">
              <a:effectLst/>
            </a:endParaRPr>
          </a:p>
        </p:txBody>
      </p:sp>
      <p:sp>
        <p:nvSpPr>
          <p:cNvPr id="23" name="TextBox 130">
            <a:extLst>
              <a:ext uri="{FF2B5EF4-FFF2-40B4-BE49-F238E27FC236}">
                <a16:creationId xmlns:a16="http://schemas.microsoft.com/office/drawing/2014/main" id="{DBF9EB3A-4AD3-4CAC-8D74-6AEA4B78D4E6}"/>
              </a:ext>
            </a:extLst>
          </p:cNvPr>
          <p:cNvSpPr txBox="1"/>
          <p:nvPr/>
        </p:nvSpPr>
        <p:spPr>
          <a:xfrm>
            <a:off x="9234896"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chemeClr val="accent6">
                    <a:lumMod val="75000"/>
                  </a:schemeClr>
                </a:solidFill>
              </a:rPr>
              <a:t>Q4</a:t>
            </a:r>
            <a:endParaRPr lang="en-US" sz="2800" b="1" dirty="0">
              <a:solidFill>
                <a:schemeClr val="accent6">
                  <a:lumMod val="75000"/>
                </a:schemeClr>
              </a:solidFill>
            </a:endParaRPr>
          </a:p>
        </p:txBody>
      </p:sp>
      <p:sp>
        <p:nvSpPr>
          <p:cNvPr id="24" name="Teardrop 32">
            <a:extLst>
              <a:ext uri="{FF2B5EF4-FFF2-40B4-BE49-F238E27FC236}">
                <a16:creationId xmlns:a16="http://schemas.microsoft.com/office/drawing/2014/main" id="{71572BA2-90F9-4248-827B-F8EC61074477}"/>
              </a:ext>
            </a:extLst>
          </p:cNvPr>
          <p:cNvSpPr/>
          <p:nvPr/>
        </p:nvSpPr>
        <p:spPr>
          <a:xfrm rot="8100000">
            <a:off x="6869286" y="1774490"/>
            <a:ext cx="1275682" cy="1275682"/>
          </a:xfrm>
          <a:prstGeom prst="teardrop">
            <a:avLst>
              <a:gd name="adj" fmla="val 1099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B90B3DC9-837A-471D-A7B9-733D4F909D42}"/>
              </a:ext>
            </a:extLst>
          </p:cNvPr>
          <p:cNvSpPr/>
          <p:nvPr/>
        </p:nvSpPr>
        <p:spPr>
          <a:xfrm>
            <a:off x="7063635" y="1967488"/>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TextBox 120">
            <a:extLst>
              <a:ext uri="{FF2B5EF4-FFF2-40B4-BE49-F238E27FC236}">
                <a16:creationId xmlns:a16="http://schemas.microsoft.com/office/drawing/2014/main" id="{74CCA10B-4DCF-4D36-9411-6B4E39515AA4}"/>
              </a:ext>
            </a:extLst>
          </p:cNvPr>
          <p:cNvSpPr txBox="1"/>
          <p:nvPr/>
        </p:nvSpPr>
        <p:spPr>
          <a:xfrm>
            <a:off x="6377010" y="4239225"/>
            <a:ext cx="2289049" cy="40011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000" b="1" dirty="0">
                <a:solidFill>
                  <a:schemeClr val="tx1">
                    <a:lumMod val="75000"/>
                    <a:lumOff val="25000"/>
                  </a:schemeClr>
                </a:solidFill>
              </a:rPr>
              <a:t>AR-GE</a:t>
            </a:r>
            <a:endParaRPr lang="en-US" sz="2000" b="1" dirty="0">
              <a:solidFill>
                <a:schemeClr val="tx1">
                  <a:lumMod val="75000"/>
                  <a:lumOff val="25000"/>
                </a:schemeClr>
              </a:solidFill>
            </a:endParaRPr>
          </a:p>
        </p:txBody>
      </p:sp>
      <p:sp>
        <p:nvSpPr>
          <p:cNvPr id="28" name="TextBox 121">
            <a:extLst>
              <a:ext uri="{FF2B5EF4-FFF2-40B4-BE49-F238E27FC236}">
                <a16:creationId xmlns:a16="http://schemas.microsoft.com/office/drawing/2014/main" id="{568E93B0-5882-4CEE-89D7-784474C46033}"/>
              </a:ext>
            </a:extLst>
          </p:cNvPr>
          <p:cNvSpPr txBox="1"/>
          <p:nvPr/>
        </p:nvSpPr>
        <p:spPr>
          <a:xfrm>
            <a:off x="6596668" y="4597378"/>
            <a:ext cx="1849733" cy="1692771"/>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rtl="0">
              <a:spcBef>
                <a:spcPts val="50"/>
              </a:spcBef>
            </a:pPr>
            <a:r>
              <a:rPr lang="tr-TR" b="0" i="0" u="none" strike="noStrike" dirty="0">
                <a:solidFill>
                  <a:srgbClr val="231F20"/>
                </a:solidFill>
                <a:effectLst/>
              </a:rPr>
              <a:t>AR-GE çalışmaları ve takımın büyütülmesi.</a:t>
            </a:r>
            <a:endParaRPr lang="tr-TR" b="0" dirty="0">
              <a:effectLst/>
            </a:endParaRPr>
          </a:p>
          <a:p>
            <a:br>
              <a:rPr lang="tr-TR" sz="1600" dirty="0"/>
            </a:br>
            <a:endParaRPr lang="en-US" sz="1600" dirty="0">
              <a:solidFill>
                <a:schemeClr val="tx1">
                  <a:lumMod val="75000"/>
                  <a:lumOff val="25000"/>
                </a:schemeClr>
              </a:solidFill>
            </a:endParaRPr>
          </a:p>
        </p:txBody>
      </p:sp>
      <p:sp>
        <p:nvSpPr>
          <p:cNvPr id="29" name="TextBox 122">
            <a:extLst>
              <a:ext uri="{FF2B5EF4-FFF2-40B4-BE49-F238E27FC236}">
                <a16:creationId xmlns:a16="http://schemas.microsoft.com/office/drawing/2014/main" id="{9CB66F02-6EFD-4BC0-B7E0-C0F9C05A68A8}"/>
              </a:ext>
            </a:extLst>
          </p:cNvPr>
          <p:cNvSpPr txBox="1"/>
          <p:nvPr/>
        </p:nvSpPr>
        <p:spPr>
          <a:xfrm>
            <a:off x="6377010" y="3732084"/>
            <a:ext cx="2289049" cy="523220"/>
          </a:xfrm>
          <a:prstGeom prst="rect">
            <a:avLst/>
          </a:prstGeom>
          <a:noFill/>
        </p:spPr>
        <p:txBody>
          <a:bodyPr wrap="square" rtlCol="0">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tr-TR" sz="2800" b="1" dirty="0">
                <a:solidFill>
                  <a:srgbClr val="00B0F0"/>
                </a:solidFill>
              </a:rPr>
              <a:t>Q3</a:t>
            </a:r>
            <a:endParaRPr lang="en-US" sz="2800" b="1" dirty="0">
              <a:solidFill>
                <a:srgbClr val="00B0F0"/>
              </a:solidFill>
            </a:endParaRPr>
          </a:p>
        </p:txBody>
      </p:sp>
      <p:pic>
        <p:nvPicPr>
          <p:cNvPr id="32" name="Graphic 79" descr="Lightbulb">
            <a:extLst>
              <a:ext uri="{FF2B5EF4-FFF2-40B4-BE49-F238E27FC236}">
                <a16:creationId xmlns:a16="http://schemas.microsoft.com/office/drawing/2014/main" id="{BE006275-B1E3-4F9A-BC44-B3685AADC6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26986" y="2030839"/>
            <a:ext cx="762984" cy="762984"/>
          </a:xfrm>
          <a:prstGeom prst="rect">
            <a:avLst/>
          </a:prstGeom>
        </p:spPr>
      </p:pic>
      <p:pic>
        <p:nvPicPr>
          <p:cNvPr id="33" name="Graphic 83" descr="Bullseye">
            <a:extLst>
              <a:ext uri="{FF2B5EF4-FFF2-40B4-BE49-F238E27FC236}">
                <a16:creationId xmlns:a16="http://schemas.microsoft.com/office/drawing/2014/main" id="{188F7C58-84D3-4B7B-8DCB-7B7FD73A9C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91774" y="2053048"/>
            <a:ext cx="727272" cy="727272"/>
          </a:xfrm>
          <a:prstGeom prst="rect">
            <a:avLst/>
          </a:prstGeom>
        </p:spPr>
      </p:pic>
      <p:grpSp>
        <p:nvGrpSpPr>
          <p:cNvPr id="34" name="Group 88">
            <a:extLst>
              <a:ext uri="{FF2B5EF4-FFF2-40B4-BE49-F238E27FC236}">
                <a16:creationId xmlns:a16="http://schemas.microsoft.com/office/drawing/2014/main" id="{438B50F9-6F29-4351-B976-8449B15FCE4E}"/>
              </a:ext>
            </a:extLst>
          </p:cNvPr>
          <p:cNvGrpSpPr/>
          <p:nvPr/>
        </p:nvGrpSpPr>
        <p:grpSpPr>
          <a:xfrm>
            <a:off x="1527145" y="2088024"/>
            <a:ext cx="559939" cy="657320"/>
            <a:chOff x="1529313" y="2157845"/>
            <a:chExt cx="559939" cy="657320"/>
          </a:xfrm>
        </p:grpSpPr>
        <p:sp>
          <p:nvSpPr>
            <p:cNvPr id="36" name="Freeform: Shape 85">
              <a:extLst>
                <a:ext uri="{FF2B5EF4-FFF2-40B4-BE49-F238E27FC236}">
                  <a16:creationId xmlns:a16="http://schemas.microsoft.com/office/drawing/2014/main" id="{AE045969-2090-4151-A3A1-32AC70407F4A}"/>
                </a:ext>
              </a:extLst>
            </p:cNvPr>
            <p:cNvSpPr/>
            <p:nvPr/>
          </p:nvSpPr>
          <p:spPr>
            <a:xfrm>
              <a:off x="1764001" y="2272267"/>
              <a:ext cx="73036" cy="73036"/>
            </a:xfrm>
            <a:custGeom>
              <a:avLst/>
              <a:gdLst/>
              <a:ahLst/>
              <a:cxnLst/>
              <a:rect l="0" t="0" r="0" b="0"/>
              <a:pathLst>
                <a:path w="73035" h="73035">
                  <a:moveTo>
                    <a:pt x="39219" y="5135"/>
                  </a:moveTo>
                  <a:cubicBezTo>
                    <a:pt x="20554" y="5135"/>
                    <a:pt x="5135" y="20554"/>
                    <a:pt x="5135" y="39219"/>
                  </a:cubicBezTo>
                  <a:cubicBezTo>
                    <a:pt x="5135" y="57883"/>
                    <a:pt x="20554" y="73302"/>
                    <a:pt x="39219" y="73302"/>
                  </a:cubicBezTo>
                  <a:cubicBezTo>
                    <a:pt x="57883" y="73302"/>
                    <a:pt x="73302" y="57883"/>
                    <a:pt x="73302" y="39219"/>
                  </a:cubicBezTo>
                  <a:cubicBezTo>
                    <a:pt x="73302" y="20554"/>
                    <a:pt x="57883" y="5135"/>
                    <a:pt x="39219" y="5135"/>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sp>
          <p:nvSpPr>
            <p:cNvPr id="37" name="Freeform: Shape 86">
              <a:extLst>
                <a:ext uri="{FF2B5EF4-FFF2-40B4-BE49-F238E27FC236}">
                  <a16:creationId xmlns:a16="http://schemas.microsoft.com/office/drawing/2014/main" id="{E77566F1-B933-4FBE-AC47-3DDFEA935639}"/>
                </a:ext>
              </a:extLst>
            </p:cNvPr>
            <p:cNvSpPr/>
            <p:nvPr/>
          </p:nvSpPr>
          <p:spPr>
            <a:xfrm>
              <a:off x="1661751" y="2437003"/>
              <a:ext cx="73036" cy="73036"/>
            </a:xfrm>
            <a:custGeom>
              <a:avLst/>
              <a:gdLst/>
              <a:ahLst/>
              <a:cxnLst/>
              <a:rect l="0" t="0" r="0" b="0"/>
              <a:pathLst>
                <a:path w="73035" h="73035">
                  <a:moveTo>
                    <a:pt x="73302" y="39219"/>
                  </a:moveTo>
                  <a:cubicBezTo>
                    <a:pt x="73302" y="58042"/>
                    <a:pt x="58042" y="73302"/>
                    <a:pt x="39219" y="73302"/>
                  </a:cubicBezTo>
                  <a:cubicBezTo>
                    <a:pt x="20395" y="73302"/>
                    <a:pt x="5135" y="58042"/>
                    <a:pt x="5135" y="39219"/>
                  </a:cubicBezTo>
                  <a:cubicBezTo>
                    <a:pt x="5135" y="20395"/>
                    <a:pt x="20395" y="5135"/>
                    <a:pt x="39219" y="5135"/>
                  </a:cubicBezTo>
                  <a:cubicBezTo>
                    <a:pt x="58042" y="5135"/>
                    <a:pt x="73302" y="20395"/>
                    <a:pt x="73302" y="39219"/>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sp>
          <p:nvSpPr>
            <p:cNvPr id="38" name="Freeform: Shape 87">
              <a:extLst>
                <a:ext uri="{FF2B5EF4-FFF2-40B4-BE49-F238E27FC236}">
                  <a16:creationId xmlns:a16="http://schemas.microsoft.com/office/drawing/2014/main" id="{283FEDE3-294E-44C2-AAA9-C3EFDB03B874}"/>
                </a:ext>
              </a:extLst>
            </p:cNvPr>
            <p:cNvSpPr/>
            <p:nvPr/>
          </p:nvSpPr>
          <p:spPr>
            <a:xfrm>
              <a:off x="1529313" y="2157845"/>
              <a:ext cx="559939" cy="657320"/>
            </a:xfrm>
            <a:custGeom>
              <a:avLst/>
              <a:gdLst/>
              <a:ahLst/>
              <a:cxnLst/>
              <a:rect l="0" t="0" r="0" b="0"/>
              <a:pathLst>
                <a:path w="559939" h="657320">
                  <a:moveTo>
                    <a:pt x="370476" y="165002"/>
                  </a:moveTo>
                  <a:lnTo>
                    <a:pt x="350188" y="174740"/>
                  </a:lnTo>
                  <a:cubicBezTo>
                    <a:pt x="348565" y="181232"/>
                    <a:pt x="345319" y="186913"/>
                    <a:pt x="342073" y="192593"/>
                  </a:cubicBezTo>
                  <a:lnTo>
                    <a:pt x="349377" y="213692"/>
                  </a:lnTo>
                  <a:lnTo>
                    <a:pt x="333147" y="229923"/>
                  </a:lnTo>
                  <a:lnTo>
                    <a:pt x="312048" y="222619"/>
                  </a:lnTo>
                  <a:cubicBezTo>
                    <a:pt x="306367" y="225865"/>
                    <a:pt x="300687" y="228300"/>
                    <a:pt x="294194" y="229923"/>
                  </a:cubicBezTo>
                  <a:lnTo>
                    <a:pt x="284456" y="249399"/>
                  </a:lnTo>
                  <a:lnTo>
                    <a:pt x="261734" y="249399"/>
                  </a:lnTo>
                  <a:lnTo>
                    <a:pt x="251996" y="229111"/>
                  </a:lnTo>
                  <a:cubicBezTo>
                    <a:pt x="245504" y="227488"/>
                    <a:pt x="239824" y="225054"/>
                    <a:pt x="234143" y="221807"/>
                  </a:cubicBezTo>
                  <a:lnTo>
                    <a:pt x="213044" y="229111"/>
                  </a:lnTo>
                  <a:lnTo>
                    <a:pt x="196814" y="212881"/>
                  </a:lnTo>
                  <a:lnTo>
                    <a:pt x="204117" y="191782"/>
                  </a:lnTo>
                  <a:cubicBezTo>
                    <a:pt x="200871" y="186101"/>
                    <a:pt x="198437" y="180421"/>
                    <a:pt x="196814" y="173929"/>
                  </a:cubicBezTo>
                  <a:lnTo>
                    <a:pt x="176526" y="164191"/>
                  </a:lnTo>
                  <a:lnTo>
                    <a:pt x="176526" y="141468"/>
                  </a:lnTo>
                  <a:lnTo>
                    <a:pt x="196814" y="131730"/>
                  </a:lnTo>
                  <a:cubicBezTo>
                    <a:pt x="198437" y="125238"/>
                    <a:pt x="200871" y="119558"/>
                    <a:pt x="204117" y="113877"/>
                  </a:cubicBezTo>
                  <a:lnTo>
                    <a:pt x="197625" y="92778"/>
                  </a:lnTo>
                  <a:lnTo>
                    <a:pt x="213855" y="76548"/>
                  </a:lnTo>
                  <a:lnTo>
                    <a:pt x="234955" y="83851"/>
                  </a:lnTo>
                  <a:cubicBezTo>
                    <a:pt x="240635" y="80605"/>
                    <a:pt x="246316" y="78171"/>
                    <a:pt x="252808" y="76548"/>
                  </a:cubicBezTo>
                  <a:lnTo>
                    <a:pt x="262546" y="56260"/>
                  </a:lnTo>
                  <a:lnTo>
                    <a:pt x="285268" y="56260"/>
                  </a:lnTo>
                  <a:lnTo>
                    <a:pt x="295006" y="75736"/>
                  </a:lnTo>
                  <a:cubicBezTo>
                    <a:pt x="301498" y="77359"/>
                    <a:pt x="307179" y="79794"/>
                    <a:pt x="312859" y="83040"/>
                  </a:cubicBezTo>
                  <a:lnTo>
                    <a:pt x="333958" y="75736"/>
                  </a:lnTo>
                  <a:lnTo>
                    <a:pt x="350188" y="91966"/>
                  </a:lnTo>
                  <a:lnTo>
                    <a:pt x="342885" y="113066"/>
                  </a:lnTo>
                  <a:cubicBezTo>
                    <a:pt x="346131" y="118746"/>
                    <a:pt x="348565" y="124427"/>
                    <a:pt x="350188" y="130919"/>
                  </a:cubicBezTo>
                  <a:lnTo>
                    <a:pt x="370476" y="140657"/>
                  </a:lnTo>
                  <a:lnTo>
                    <a:pt x="370476" y="165002"/>
                  </a:lnTo>
                  <a:close/>
                  <a:moveTo>
                    <a:pt x="268226" y="329738"/>
                  </a:moveTo>
                  <a:lnTo>
                    <a:pt x="247939" y="339476"/>
                  </a:lnTo>
                  <a:cubicBezTo>
                    <a:pt x="246316" y="345968"/>
                    <a:pt x="243881" y="351648"/>
                    <a:pt x="240635" y="357329"/>
                  </a:cubicBezTo>
                  <a:lnTo>
                    <a:pt x="247127" y="378428"/>
                  </a:lnTo>
                  <a:lnTo>
                    <a:pt x="230897" y="394658"/>
                  </a:lnTo>
                  <a:lnTo>
                    <a:pt x="209798" y="387355"/>
                  </a:lnTo>
                  <a:cubicBezTo>
                    <a:pt x="204117" y="390601"/>
                    <a:pt x="198437" y="393035"/>
                    <a:pt x="191945" y="394658"/>
                  </a:cubicBezTo>
                  <a:lnTo>
                    <a:pt x="183018" y="414134"/>
                  </a:lnTo>
                  <a:lnTo>
                    <a:pt x="160296" y="414134"/>
                  </a:lnTo>
                  <a:lnTo>
                    <a:pt x="150558" y="393847"/>
                  </a:lnTo>
                  <a:cubicBezTo>
                    <a:pt x="144066" y="392224"/>
                    <a:pt x="138385" y="389789"/>
                    <a:pt x="132705" y="386543"/>
                  </a:cubicBezTo>
                  <a:lnTo>
                    <a:pt x="111606" y="393035"/>
                  </a:lnTo>
                  <a:lnTo>
                    <a:pt x="95375" y="376805"/>
                  </a:lnTo>
                  <a:lnTo>
                    <a:pt x="102679" y="355706"/>
                  </a:lnTo>
                  <a:cubicBezTo>
                    <a:pt x="99433" y="350025"/>
                    <a:pt x="96998" y="344345"/>
                    <a:pt x="95375" y="337853"/>
                  </a:cubicBezTo>
                  <a:lnTo>
                    <a:pt x="75088" y="328115"/>
                  </a:lnTo>
                  <a:lnTo>
                    <a:pt x="75088" y="305393"/>
                  </a:lnTo>
                  <a:lnTo>
                    <a:pt x="95375" y="295655"/>
                  </a:lnTo>
                  <a:cubicBezTo>
                    <a:pt x="96998" y="289163"/>
                    <a:pt x="99433" y="283482"/>
                    <a:pt x="102679" y="277801"/>
                  </a:cubicBezTo>
                  <a:lnTo>
                    <a:pt x="95375" y="256702"/>
                  </a:lnTo>
                  <a:lnTo>
                    <a:pt x="111606" y="240472"/>
                  </a:lnTo>
                  <a:lnTo>
                    <a:pt x="132705" y="247776"/>
                  </a:lnTo>
                  <a:cubicBezTo>
                    <a:pt x="138385" y="244530"/>
                    <a:pt x="144066" y="242095"/>
                    <a:pt x="150558" y="240472"/>
                  </a:cubicBezTo>
                  <a:lnTo>
                    <a:pt x="160296" y="220184"/>
                  </a:lnTo>
                  <a:lnTo>
                    <a:pt x="183830" y="220184"/>
                  </a:lnTo>
                  <a:lnTo>
                    <a:pt x="193568" y="240472"/>
                  </a:lnTo>
                  <a:cubicBezTo>
                    <a:pt x="200060" y="242095"/>
                    <a:pt x="205740" y="244530"/>
                    <a:pt x="211421" y="247776"/>
                  </a:cubicBezTo>
                  <a:lnTo>
                    <a:pt x="232520" y="240472"/>
                  </a:lnTo>
                  <a:lnTo>
                    <a:pt x="248750" y="256702"/>
                  </a:lnTo>
                  <a:lnTo>
                    <a:pt x="241447" y="277801"/>
                  </a:lnTo>
                  <a:cubicBezTo>
                    <a:pt x="244693" y="283482"/>
                    <a:pt x="247127" y="289163"/>
                    <a:pt x="248750" y="295655"/>
                  </a:cubicBezTo>
                  <a:lnTo>
                    <a:pt x="269038" y="305393"/>
                  </a:lnTo>
                  <a:lnTo>
                    <a:pt x="268226" y="329738"/>
                  </a:lnTo>
                  <a:lnTo>
                    <a:pt x="268226" y="329738"/>
                  </a:lnTo>
                  <a:close/>
                  <a:moveTo>
                    <a:pt x="549007" y="359764"/>
                  </a:moveTo>
                  <a:lnTo>
                    <a:pt x="493014" y="262383"/>
                  </a:lnTo>
                  <a:lnTo>
                    <a:pt x="493014" y="258325"/>
                  </a:lnTo>
                  <a:cubicBezTo>
                    <a:pt x="496260" y="169060"/>
                    <a:pt x="450815" y="85474"/>
                    <a:pt x="373722" y="39219"/>
                  </a:cubicBezTo>
                  <a:cubicBezTo>
                    <a:pt x="296629" y="-6226"/>
                    <a:pt x="201683" y="-6226"/>
                    <a:pt x="124590" y="39219"/>
                  </a:cubicBezTo>
                  <a:cubicBezTo>
                    <a:pt x="47497" y="84663"/>
                    <a:pt x="2052" y="169060"/>
                    <a:pt x="5298" y="258325"/>
                  </a:cubicBezTo>
                  <a:cubicBezTo>
                    <a:pt x="5298" y="335418"/>
                    <a:pt x="40193" y="407642"/>
                    <a:pt x="101056" y="454710"/>
                  </a:cubicBezTo>
                  <a:lnTo>
                    <a:pt x="101056" y="660021"/>
                  </a:lnTo>
                  <a:lnTo>
                    <a:pt x="357492" y="660021"/>
                  </a:lnTo>
                  <a:lnTo>
                    <a:pt x="357492" y="562640"/>
                  </a:lnTo>
                  <a:lnTo>
                    <a:pt x="397256" y="562640"/>
                  </a:lnTo>
                  <a:cubicBezTo>
                    <a:pt x="423224" y="562640"/>
                    <a:pt x="447569" y="552091"/>
                    <a:pt x="465422" y="534237"/>
                  </a:cubicBezTo>
                  <a:cubicBezTo>
                    <a:pt x="483275" y="515573"/>
                    <a:pt x="493014" y="491228"/>
                    <a:pt x="493014" y="465259"/>
                  </a:cubicBezTo>
                  <a:lnTo>
                    <a:pt x="493014" y="416569"/>
                  </a:lnTo>
                  <a:lnTo>
                    <a:pt x="528720" y="416569"/>
                  </a:lnTo>
                  <a:cubicBezTo>
                    <a:pt x="549819" y="414134"/>
                    <a:pt x="568484" y="389789"/>
                    <a:pt x="549007" y="359764"/>
                  </a:cubicBezTo>
                  <a:close/>
                </a:path>
              </a:pathLst>
            </a:custGeom>
            <a:solidFill>
              <a:schemeClr val="accent1"/>
            </a:solidFill>
            <a:ln w="8037" cap="flat">
              <a:noFill/>
              <a:prstDash val="solid"/>
              <a:miter/>
            </a:ln>
          </p:spPr>
          <p:txBody>
            <a:bodyPr/>
            <a:ls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a:lstStyle>
            <a:p>
              <a:endParaRPr lang="en-IN"/>
            </a:p>
          </p:txBody>
        </p:sp>
      </p:grpSp>
      <p:grpSp>
        <p:nvGrpSpPr>
          <p:cNvPr id="47" name="Group 73">
            <a:extLst>
              <a:ext uri="{FF2B5EF4-FFF2-40B4-BE49-F238E27FC236}">
                <a16:creationId xmlns:a16="http://schemas.microsoft.com/office/drawing/2014/main" id="{224C239D-C574-407E-8EDE-21F4365D3545}"/>
              </a:ext>
            </a:extLst>
          </p:cNvPr>
          <p:cNvGrpSpPr/>
          <p:nvPr/>
        </p:nvGrpSpPr>
        <p:grpSpPr>
          <a:xfrm>
            <a:off x="10281369" y="3522828"/>
            <a:ext cx="211094" cy="211094"/>
            <a:chOff x="7402193" y="3631010"/>
            <a:chExt cx="211094" cy="211094"/>
          </a:xfrm>
        </p:grpSpPr>
        <p:sp>
          <p:nvSpPr>
            <p:cNvPr id="48" name="Oval 47">
              <a:extLst>
                <a:ext uri="{FF2B5EF4-FFF2-40B4-BE49-F238E27FC236}">
                  <a16:creationId xmlns:a16="http://schemas.microsoft.com/office/drawing/2014/main" id="{A9CC3F83-2403-4F7D-8ED3-F6A0681A5803}"/>
                </a:ext>
              </a:extLst>
            </p:cNvPr>
            <p:cNvSpPr/>
            <p:nvPr/>
          </p:nvSpPr>
          <p:spPr>
            <a:xfrm>
              <a:off x="7402193" y="3631010"/>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Oval 48">
              <a:extLst>
                <a:ext uri="{FF2B5EF4-FFF2-40B4-BE49-F238E27FC236}">
                  <a16:creationId xmlns:a16="http://schemas.microsoft.com/office/drawing/2014/main" id="{1D80A4CE-7046-423D-B2BA-9FDB76FE5A36}"/>
                </a:ext>
              </a:extLst>
            </p:cNvPr>
            <p:cNvSpPr/>
            <p:nvPr/>
          </p:nvSpPr>
          <p:spPr>
            <a:xfrm>
              <a:off x="7432481" y="3661298"/>
              <a:ext cx="150518" cy="1505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50" name="Teardrop 29">
            <a:extLst>
              <a:ext uri="{FF2B5EF4-FFF2-40B4-BE49-F238E27FC236}">
                <a16:creationId xmlns:a16="http://schemas.microsoft.com/office/drawing/2014/main" id="{3686DFF7-23C8-4A91-B5D0-AEFE1B477FCB}"/>
              </a:ext>
            </a:extLst>
          </p:cNvPr>
          <p:cNvSpPr/>
          <p:nvPr/>
        </p:nvSpPr>
        <p:spPr>
          <a:xfrm rot="8100000">
            <a:off x="9738290" y="1761036"/>
            <a:ext cx="1275682" cy="1275682"/>
          </a:xfrm>
          <a:prstGeom prst="teardrop">
            <a:avLst>
              <a:gd name="adj" fmla="val 109962"/>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Oval 50">
            <a:extLst>
              <a:ext uri="{FF2B5EF4-FFF2-40B4-BE49-F238E27FC236}">
                <a16:creationId xmlns:a16="http://schemas.microsoft.com/office/drawing/2014/main" id="{65DC3AB2-0558-4F3F-A298-A02448E2E407}"/>
              </a:ext>
            </a:extLst>
          </p:cNvPr>
          <p:cNvSpPr/>
          <p:nvPr/>
        </p:nvSpPr>
        <p:spPr>
          <a:xfrm>
            <a:off x="9932639" y="1977425"/>
            <a:ext cx="889686" cy="889686"/>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2" name="Graphic 43" descr="Handshake">
            <a:extLst>
              <a:ext uri="{FF2B5EF4-FFF2-40B4-BE49-F238E27FC236}">
                <a16:creationId xmlns:a16="http://schemas.microsoft.com/office/drawing/2014/main" id="{713EF4A9-F1ED-46C3-A1FE-0CDFA1544F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48289" y="1993075"/>
            <a:ext cx="858386" cy="858386"/>
          </a:xfrm>
          <a:prstGeom prst="rect">
            <a:avLst/>
          </a:prstGeom>
        </p:spPr>
      </p:pic>
    </p:spTree>
    <p:extLst>
      <p:ext uri="{BB962C8B-B14F-4D97-AF65-F5344CB8AC3E}">
        <p14:creationId xmlns:p14="http://schemas.microsoft.com/office/powerpoint/2010/main" val="1846862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DB19C-189E-0C8E-24C1-F36E04B2E8C2}"/>
            </a:ext>
          </a:extLst>
        </p:cNvPr>
        <p:cNvGrpSpPr/>
        <p:nvPr/>
      </p:nvGrpSpPr>
      <p:grpSpPr>
        <a:xfrm>
          <a:off x="0" y="0"/>
          <a:ext cx="0" cy="0"/>
          <a:chOff x="0" y="0"/>
          <a:chExt cx="0" cy="0"/>
        </a:xfrm>
      </p:grpSpPr>
      <p:pic>
        <p:nvPicPr>
          <p:cNvPr id="12" name="Resim 11" descr="yazı tipi, grafik, tipografi, tasarım içeren bir resim&#10;&#10;Yapay zeka tarafından oluşturulan içerik yanlış olabilir.">
            <a:extLst>
              <a:ext uri="{FF2B5EF4-FFF2-40B4-BE49-F238E27FC236}">
                <a16:creationId xmlns:a16="http://schemas.microsoft.com/office/drawing/2014/main" id="{AC8397CD-B28B-D1C4-DC14-71EBE97A6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7329" y="6022420"/>
            <a:ext cx="1484671" cy="835580"/>
          </a:xfrm>
          <a:prstGeom prst="rect">
            <a:avLst/>
          </a:prstGeom>
        </p:spPr>
      </p:pic>
      <p:sp>
        <p:nvSpPr>
          <p:cNvPr id="14" name="Başlık 4">
            <a:extLst>
              <a:ext uri="{FF2B5EF4-FFF2-40B4-BE49-F238E27FC236}">
                <a16:creationId xmlns:a16="http://schemas.microsoft.com/office/drawing/2014/main" id="{5DA82551-2F4D-5FFA-3D70-6332121FCFB2}"/>
              </a:ext>
            </a:extLst>
          </p:cNvPr>
          <p:cNvSpPr>
            <a:spLocks noGrp="1"/>
          </p:cNvSpPr>
          <p:nvPr>
            <p:ph type="ctrTitle"/>
          </p:nvPr>
        </p:nvSpPr>
        <p:spPr>
          <a:xfrm>
            <a:off x="3625616" y="266903"/>
            <a:ext cx="5475513" cy="988828"/>
          </a:xfrm>
        </p:spPr>
        <p:txBody>
          <a:bodyPr>
            <a:normAutofit/>
          </a:bodyPr>
          <a:lstStyle/>
          <a:p>
            <a:pPr algn="l"/>
            <a:r>
              <a:rPr lang="tr-TR" dirty="0">
                <a:latin typeface="Biome" panose="020B0502040204020203" pitchFamily="34" charset="0"/>
                <a:cs typeface="Biome" panose="020B0502040204020203" pitchFamily="34" charset="0"/>
              </a:rPr>
              <a:t>Ekiple Tanışın</a:t>
            </a:r>
          </a:p>
        </p:txBody>
      </p:sp>
      <p:grpSp>
        <p:nvGrpSpPr>
          <p:cNvPr id="9" name="Grup 8">
            <a:extLst>
              <a:ext uri="{FF2B5EF4-FFF2-40B4-BE49-F238E27FC236}">
                <a16:creationId xmlns:a16="http://schemas.microsoft.com/office/drawing/2014/main" id="{E443B77F-68A1-43A2-7F1F-75013CE90E2C}"/>
              </a:ext>
            </a:extLst>
          </p:cNvPr>
          <p:cNvGrpSpPr/>
          <p:nvPr/>
        </p:nvGrpSpPr>
        <p:grpSpPr>
          <a:xfrm>
            <a:off x="1542387" y="1356587"/>
            <a:ext cx="9107226" cy="4654970"/>
            <a:chOff x="2700397" y="1356587"/>
            <a:chExt cx="9107226" cy="4654970"/>
          </a:xfrm>
        </p:grpSpPr>
        <p:grpSp>
          <p:nvGrpSpPr>
            <p:cNvPr id="8" name="Grup 7">
              <a:extLst>
                <a:ext uri="{FF2B5EF4-FFF2-40B4-BE49-F238E27FC236}">
                  <a16:creationId xmlns:a16="http://schemas.microsoft.com/office/drawing/2014/main" id="{591D1B6B-F899-0FA0-E904-BD3942543399}"/>
                </a:ext>
              </a:extLst>
            </p:cNvPr>
            <p:cNvGrpSpPr/>
            <p:nvPr/>
          </p:nvGrpSpPr>
          <p:grpSpPr>
            <a:xfrm>
              <a:off x="2700397" y="1356587"/>
              <a:ext cx="2429369" cy="4654970"/>
              <a:chOff x="2700397" y="1356587"/>
              <a:chExt cx="2429369" cy="4654970"/>
            </a:xfrm>
          </p:grpSpPr>
          <p:grpSp>
            <p:nvGrpSpPr>
              <p:cNvPr id="42" name="Grup 41">
                <a:extLst>
                  <a:ext uri="{FF2B5EF4-FFF2-40B4-BE49-F238E27FC236}">
                    <a16:creationId xmlns:a16="http://schemas.microsoft.com/office/drawing/2014/main" id="{91378EDA-327E-09A6-7C88-758003F88114}"/>
                  </a:ext>
                </a:extLst>
              </p:cNvPr>
              <p:cNvGrpSpPr/>
              <p:nvPr/>
            </p:nvGrpSpPr>
            <p:grpSpPr>
              <a:xfrm>
                <a:off x="2700397" y="1356587"/>
                <a:ext cx="2429369" cy="4654970"/>
                <a:chOff x="3715997" y="1157829"/>
                <a:chExt cx="2429369" cy="4654970"/>
              </a:xfrm>
            </p:grpSpPr>
            <p:grpSp>
              <p:nvGrpSpPr>
                <p:cNvPr id="43" name="Grup 42">
                  <a:extLst>
                    <a:ext uri="{FF2B5EF4-FFF2-40B4-BE49-F238E27FC236}">
                      <a16:creationId xmlns:a16="http://schemas.microsoft.com/office/drawing/2014/main" id="{AA2DB75A-757F-AEE5-2A90-E495146D4CD1}"/>
                    </a:ext>
                  </a:extLst>
                </p:cNvPr>
                <p:cNvGrpSpPr/>
                <p:nvPr/>
              </p:nvGrpSpPr>
              <p:grpSpPr>
                <a:xfrm>
                  <a:off x="3715997" y="1157829"/>
                  <a:ext cx="2429369" cy="4654970"/>
                  <a:chOff x="2227728" y="2399751"/>
                  <a:chExt cx="2187522" cy="4322258"/>
                </a:xfrm>
              </p:grpSpPr>
              <p:sp>
                <p:nvSpPr>
                  <p:cNvPr id="52" name="Oval 51">
                    <a:extLst>
                      <a:ext uri="{FF2B5EF4-FFF2-40B4-BE49-F238E27FC236}">
                        <a16:creationId xmlns:a16="http://schemas.microsoft.com/office/drawing/2014/main" id="{1FD6F753-3CE4-0B77-F3EE-F6A560228E08}"/>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53" name="Oval 52">
                    <a:extLst>
                      <a:ext uri="{FF2B5EF4-FFF2-40B4-BE49-F238E27FC236}">
                        <a16:creationId xmlns:a16="http://schemas.microsoft.com/office/drawing/2014/main" id="{2E4509D3-F7D6-8A01-4A11-FC39FA72BBA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54" name="Dikdörtgen 53">
                    <a:extLst>
                      <a:ext uri="{FF2B5EF4-FFF2-40B4-BE49-F238E27FC236}">
                        <a16:creationId xmlns:a16="http://schemas.microsoft.com/office/drawing/2014/main" id="{FBB6633F-A0B6-E35C-C848-427E3D955E09}"/>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47" name="Oval 46">
                  <a:extLst>
                    <a:ext uri="{FF2B5EF4-FFF2-40B4-BE49-F238E27FC236}">
                      <a16:creationId xmlns:a16="http://schemas.microsoft.com/office/drawing/2014/main" id="{E9C5D36F-7E3F-50B0-7CA4-B1AC8E09A061}"/>
                    </a:ext>
                  </a:extLst>
                </p:cNvPr>
                <p:cNvSpPr/>
                <p:nvPr/>
              </p:nvSpPr>
              <p:spPr>
                <a:xfrm>
                  <a:off x="3769318" y="3502426"/>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49" name="Oval 48">
                  <a:extLst>
                    <a:ext uri="{FF2B5EF4-FFF2-40B4-BE49-F238E27FC236}">
                      <a16:creationId xmlns:a16="http://schemas.microsoft.com/office/drawing/2014/main" id="{89B3C3A7-781D-79A1-3B54-23D0F2CD3020}"/>
                    </a:ext>
                  </a:extLst>
                </p:cNvPr>
                <p:cNvSpPr/>
                <p:nvPr/>
              </p:nvSpPr>
              <p:spPr>
                <a:xfrm>
                  <a:off x="3773981" y="1255731"/>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0" name="Dikdörtgen 49">
                  <a:extLst>
                    <a:ext uri="{FF2B5EF4-FFF2-40B4-BE49-F238E27FC236}">
                      <a16:creationId xmlns:a16="http://schemas.microsoft.com/office/drawing/2014/main" id="{F5BBA4BE-67E7-D096-498F-0FB818CE692F}"/>
                    </a:ext>
                  </a:extLst>
                </p:cNvPr>
                <p:cNvSpPr/>
                <p:nvPr/>
              </p:nvSpPr>
              <p:spPr>
                <a:xfrm>
                  <a:off x="3773980" y="2316125"/>
                  <a:ext cx="2187521" cy="2290081"/>
                </a:xfrm>
                <a:prstGeom prst="rect">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p>
              </p:txBody>
            </p:sp>
            <p:sp>
              <p:nvSpPr>
                <p:cNvPr id="51" name="Dikdörtgen: Köşeleri Yuvarlatılmış 50">
                  <a:extLst>
                    <a:ext uri="{FF2B5EF4-FFF2-40B4-BE49-F238E27FC236}">
                      <a16:creationId xmlns:a16="http://schemas.microsoft.com/office/drawing/2014/main" id="{FEBAFC46-9BCC-DC81-DF6A-1EAEF75DC91F}"/>
                    </a:ext>
                  </a:extLst>
                </p:cNvPr>
                <p:cNvSpPr/>
                <p:nvPr/>
              </p:nvSpPr>
              <p:spPr>
                <a:xfrm>
                  <a:off x="4029540" y="2101244"/>
                  <a:ext cx="1676400" cy="1187613"/>
                </a:xfrm>
                <a:prstGeom prst="roundRect">
                  <a:avLst/>
                </a:prstGeom>
                <a:solidFill>
                  <a:srgbClr val="FBA81C"/>
                </a:solidFill>
                <a:ln>
                  <a:noFill/>
                </a:ln>
                <a:effectLst>
                  <a:outerShdw blurRad="50800" dist="38100" dir="5400000" algn="t"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400" b="1" dirty="0">
                      <a:solidFill>
                        <a:schemeClr val="tx1"/>
                      </a:solidFill>
                    </a:rPr>
                    <a:t>Berkay Güneş</a:t>
                  </a:r>
                </a:p>
                <a:p>
                  <a:pPr algn="ctr"/>
                  <a:r>
                    <a:rPr lang="tr-TR" sz="1200" dirty="0">
                      <a:solidFill>
                        <a:schemeClr val="tx1"/>
                      </a:solidFill>
                    </a:rPr>
                    <a:t>Pazarlama ve Arayüz Tasarımları</a:t>
                  </a:r>
                </a:p>
              </p:txBody>
            </p:sp>
          </p:grpSp>
          <p:pic>
            <p:nvPicPr>
              <p:cNvPr id="7" name="Picture 28">
                <a:extLst>
                  <a:ext uri="{FF2B5EF4-FFF2-40B4-BE49-F238E27FC236}">
                    <a16:creationId xmlns:a16="http://schemas.microsoft.com/office/drawing/2014/main" id="{2C482F80-D9AF-875A-0434-BD52CF850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767" y="3865545"/>
                <a:ext cx="1531422" cy="20533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up 19">
              <a:extLst>
                <a:ext uri="{FF2B5EF4-FFF2-40B4-BE49-F238E27FC236}">
                  <a16:creationId xmlns:a16="http://schemas.microsoft.com/office/drawing/2014/main" id="{5DAAD95B-7F4D-D031-1B61-FE1854298EC8}"/>
                </a:ext>
              </a:extLst>
            </p:cNvPr>
            <p:cNvGrpSpPr/>
            <p:nvPr/>
          </p:nvGrpSpPr>
          <p:grpSpPr>
            <a:xfrm>
              <a:off x="4926349" y="1356587"/>
              <a:ext cx="2429369" cy="4654970"/>
              <a:chOff x="4455894" y="1402622"/>
              <a:chExt cx="2429369" cy="4654970"/>
            </a:xfrm>
          </p:grpSpPr>
          <p:grpSp>
            <p:nvGrpSpPr>
              <p:cNvPr id="33" name="Grup 32">
                <a:extLst>
                  <a:ext uri="{FF2B5EF4-FFF2-40B4-BE49-F238E27FC236}">
                    <a16:creationId xmlns:a16="http://schemas.microsoft.com/office/drawing/2014/main" id="{B67BBC60-29ED-98B2-4497-5A02D3053622}"/>
                  </a:ext>
                </a:extLst>
              </p:cNvPr>
              <p:cNvGrpSpPr/>
              <p:nvPr/>
            </p:nvGrpSpPr>
            <p:grpSpPr>
              <a:xfrm>
                <a:off x="4455894" y="1402622"/>
                <a:ext cx="2429369" cy="4654970"/>
                <a:chOff x="3715997" y="1157829"/>
                <a:chExt cx="2429369" cy="4654970"/>
              </a:xfrm>
            </p:grpSpPr>
            <p:grpSp>
              <p:nvGrpSpPr>
                <p:cNvPr id="34" name="Grup 33">
                  <a:extLst>
                    <a:ext uri="{FF2B5EF4-FFF2-40B4-BE49-F238E27FC236}">
                      <a16:creationId xmlns:a16="http://schemas.microsoft.com/office/drawing/2014/main" id="{572F13F8-E507-FF74-2F7A-68301109BFDA}"/>
                    </a:ext>
                  </a:extLst>
                </p:cNvPr>
                <p:cNvGrpSpPr/>
                <p:nvPr/>
              </p:nvGrpSpPr>
              <p:grpSpPr>
                <a:xfrm>
                  <a:off x="3715997" y="1157829"/>
                  <a:ext cx="2429369" cy="4654970"/>
                  <a:chOff x="2227728" y="2399751"/>
                  <a:chExt cx="2187522" cy="4322258"/>
                </a:xfrm>
              </p:grpSpPr>
              <p:sp>
                <p:nvSpPr>
                  <p:cNvPr id="39" name="Oval 38">
                    <a:extLst>
                      <a:ext uri="{FF2B5EF4-FFF2-40B4-BE49-F238E27FC236}">
                        <a16:creationId xmlns:a16="http://schemas.microsoft.com/office/drawing/2014/main" id="{BBE6EB38-925D-43F6-9777-634837AECC16}"/>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40" name="Oval 39">
                    <a:extLst>
                      <a:ext uri="{FF2B5EF4-FFF2-40B4-BE49-F238E27FC236}">
                        <a16:creationId xmlns:a16="http://schemas.microsoft.com/office/drawing/2014/main" id="{E9FBFF51-88CB-B65E-66BD-8D4C2896593F}"/>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41" name="Dikdörtgen 40">
                    <a:extLst>
                      <a:ext uri="{FF2B5EF4-FFF2-40B4-BE49-F238E27FC236}">
                        <a16:creationId xmlns:a16="http://schemas.microsoft.com/office/drawing/2014/main" id="{52C0B3B9-2239-BFDE-E9E7-CA50C8882642}"/>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35" name="Oval 34">
                  <a:extLst>
                    <a:ext uri="{FF2B5EF4-FFF2-40B4-BE49-F238E27FC236}">
                      <a16:creationId xmlns:a16="http://schemas.microsoft.com/office/drawing/2014/main" id="{548A52EE-E4B5-E8FB-B095-0ADAC082A890}"/>
                    </a:ext>
                  </a:extLst>
                </p:cNvPr>
                <p:cNvSpPr/>
                <p:nvPr/>
              </p:nvSpPr>
              <p:spPr>
                <a:xfrm>
                  <a:off x="3769318" y="3502426"/>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36" name="Oval 35">
                  <a:extLst>
                    <a:ext uri="{FF2B5EF4-FFF2-40B4-BE49-F238E27FC236}">
                      <a16:creationId xmlns:a16="http://schemas.microsoft.com/office/drawing/2014/main" id="{1071965B-1426-7E3B-6FEA-90960968F99E}"/>
                    </a:ext>
                  </a:extLst>
                </p:cNvPr>
                <p:cNvSpPr/>
                <p:nvPr/>
              </p:nvSpPr>
              <p:spPr>
                <a:xfrm>
                  <a:off x="3773981" y="1255731"/>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37" name="Dikdörtgen 36">
                  <a:extLst>
                    <a:ext uri="{FF2B5EF4-FFF2-40B4-BE49-F238E27FC236}">
                      <a16:creationId xmlns:a16="http://schemas.microsoft.com/office/drawing/2014/main" id="{49C5A4D0-9384-BF05-111D-69F2E7BF4C23}"/>
                    </a:ext>
                  </a:extLst>
                </p:cNvPr>
                <p:cNvSpPr/>
                <p:nvPr/>
              </p:nvSpPr>
              <p:spPr>
                <a:xfrm>
                  <a:off x="3773980" y="2316125"/>
                  <a:ext cx="2187521" cy="2290081"/>
                </a:xfrm>
                <a:prstGeom prst="rect">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sp>
              <p:nvSpPr>
                <p:cNvPr id="38" name="Dikdörtgen: Köşeleri Yuvarlatılmış 37">
                  <a:extLst>
                    <a:ext uri="{FF2B5EF4-FFF2-40B4-BE49-F238E27FC236}">
                      <a16:creationId xmlns:a16="http://schemas.microsoft.com/office/drawing/2014/main" id="{2AC2C61F-B029-1780-8B4C-6E695078AAF4}"/>
                    </a:ext>
                  </a:extLst>
                </p:cNvPr>
                <p:cNvSpPr/>
                <p:nvPr/>
              </p:nvSpPr>
              <p:spPr>
                <a:xfrm>
                  <a:off x="4029540" y="2101244"/>
                  <a:ext cx="1676400" cy="1187613"/>
                </a:xfrm>
                <a:prstGeom prst="roundRect">
                  <a:avLst/>
                </a:prstGeom>
                <a:solidFill>
                  <a:schemeClr val="tx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bg1"/>
                      </a:solidFill>
                    </a:rPr>
                    <a:t>Murat Can Baştuğ</a:t>
                  </a:r>
                </a:p>
                <a:p>
                  <a:pPr algn="ctr"/>
                  <a:r>
                    <a:rPr lang="tr-TR" sz="1600" dirty="0">
                      <a:solidFill>
                        <a:schemeClr val="bg1"/>
                      </a:solidFill>
                    </a:rPr>
                    <a:t>Takım Lideri</a:t>
                  </a:r>
                </a:p>
              </p:txBody>
            </p:sp>
          </p:grpSp>
          <p:pic>
            <p:nvPicPr>
              <p:cNvPr id="6160" name="Picture 16">
                <a:extLst>
                  <a:ext uri="{FF2B5EF4-FFF2-40B4-BE49-F238E27FC236}">
                    <a16:creationId xmlns:a16="http://schemas.microsoft.com/office/drawing/2014/main" id="{3FC9ACF5-129A-417C-32B5-62033DCBD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0226" y="3849032"/>
                <a:ext cx="2187520" cy="2101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up 18">
              <a:extLst>
                <a:ext uri="{FF2B5EF4-FFF2-40B4-BE49-F238E27FC236}">
                  <a16:creationId xmlns:a16="http://schemas.microsoft.com/office/drawing/2014/main" id="{1EC29862-E7E1-E010-D4F3-89E50D4F8366}"/>
                </a:ext>
              </a:extLst>
            </p:cNvPr>
            <p:cNvGrpSpPr/>
            <p:nvPr/>
          </p:nvGrpSpPr>
          <p:grpSpPr>
            <a:xfrm>
              <a:off x="7152301" y="1356587"/>
              <a:ext cx="2429369" cy="4654970"/>
              <a:chOff x="6615324" y="1402622"/>
              <a:chExt cx="2429369" cy="4654970"/>
            </a:xfrm>
          </p:grpSpPr>
          <p:grpSp>
            <p:nvGrpSpPr>
              <p:cNvPr id="6144" name="Grup 6143">
                <a:extLst>
                  <a:ext uri="{FF2B5EF4-FFF2-40B4-BE49-F238E27FC236}">
                    <a16:creationId xmlns:a16="http://schemas.microsoft.com/office/drawing/2014/main" id="{441AE192-0469-678F-F630-AB0F0B285E89}"/>
                  </a:ext>
                </a:extLst>
              </p:cNvPr>
              <p:cNvGrpSpPr/>
              <p:nvPr/>
            </p:nvGrpSpPr>
            <p:grpSpPr>
              <a:xfrm>
                <a:off x="6615324" y="1402622"/>
                <a:ext cx="2429369" cy="4654970"/>
                <a:chOff x="3715997" y="1157829"/>
                <a:chExt cx="2429369" cy="4654970"/>
              </a:xfrm>
            </p:grpSpPr>
            <p:grpSp>
              <p:nvGrpSpPr>
                <p:cNvPr id="6145" name="Grup 6144">
                  <a:extLst>
                    <a:ext uri="{FF2B5EF4-FFF2-40B4-BE49-F238E27FC236}">
                      <a16:creationId xmlns:a16="http://schemas.microsoft.com/office/drawing/2014/main" id="{44AC086C-BA6B-10CD-D59A-885A9BA6F755}"/>
                    </a:ext>
                  </a:extLst>
                </p:cNvPr>
                <p:cNvGrpSpPr/>
                <p:nvPr/>
              </p:nvGrpSpPr>
              <p:grpSpPr>
                <a:xfrm>
                  <a:off x="3715997" y="1157829"/>
                  <a:ext cx="2429369" cy="4654970"/>
                  <a:chOff x="2227728" y="2399751"/>
                  <a:chExt cx="2187522" cy="4322258"/>
                </a:xfrm>
              </p:grpSpPr>
              <p:sp>
                <p:nvSpPr>
                  <p:cNvPr id="6150" name="Oval 6149">
                    <a:extLst>
                      <a:ext uri="{FF2B5EF4-FFF2-40B4-BE49-F238E27FC236}">
                        <a16:creationId xmlns:a16="http://schemas.microsoft.com/office/drawing/2014/main" id="{AEC92CFD-C61E-3B89-0DEB-EFEACC76A1ED}"/>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151" name="Oval 6150">
                    <a:extLst>
                      <a:ext uri="{FF2B5EF4-FFF2-40B4-BE49-F238E27FC236}">
                        <a16:creationId xmlns:a16="http://schemas.microsoft.com/office/drawing/2014/main" id="{C077D56C-36EC-1118-7D84-553F9A3874C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152" name="Dikdörtgen 6151">
                    <a:extLst>
                      <a:ext uri="{FF2B5EF4-FFF2-40B4-BE49-F238E27FC236}">
                        <a16:creationId xmlns:a16="http://schemas.microsoft.com/office/drawing/2014/main" id="{216F555F-6C34-4151-F918-0D362EF2A51A}"/>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6146" name="Oval 6145">
                  <a:extLst>
                    <a:ext uri="{FF2B5EF4-FFF2-40B4-BE49-F238E27FC236}">
                      <a16:creationId xmlns:a16="http://schemas.microsoft.com/office/drawing/2014/main" id="{E43BDD4E-C431-1D81-2772-D52621E7A232}"/>
                    </a:ext>
                  </a:extLst>
                </p:cNvPr>
                <p:cNvSpPr/>
                <p:nvPr/>
              </p:nvSpPr>
              <p:spPr>
                <a:xfrm>
                  <a:off x="3769318" y="3502426"/>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6147" name="Oval 6146">
                  <a:extLst>
                    <a:ext uri="{FF2B5EF4-FFF2-40B4-BE49-F238E27FC236}">
                      <a16:creationId xmlns:a16="http://schemas.microsoft.com/office/drawing/2014/main" id="{55FBC820-7AC7-14CB-4E73-4A8397078DCD}"/>
                    </a:ext>
                  </a:extLst>
                </p:cNvPr>
                <p:cNvSpPr/>
                <p:nvPr/>
              </p:nvSpPr>
              <p:spPr>
                <a:xfrm>
                  <a:off x="3773981" y="1255731"/>
                  <a:ext cx="2187520" cy="2187520"/>
                </a:xfrm>
                <a:prstGeom prst="ellipse">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6148" name="Dikdörtgen 6147">
                  <a:extLst>
                    <a:ext uri="{FF2B5EF4-FFF2-40B4-BE49-F238E27FC236}">
                      <a16:creationId xmlns:a16="http://schemas.microsoft.com/office/drawing/2014/main" id="{B2601C8A-C6E9-2053-7AE5-583BA7941CD6}"/>
                    </a:ext>
                  </a:extLst>
                </p:cNvPr>
                <p:cNvSpPr/>
                <p:nvPr/>
              </p:nvSpPr>
              <p:spPr>
                <a:xfrm>
                  <a:off x="3773980" y="2316125"/>
                  <a:ext cx="2187521" cy="2290081"/>
                </a:xfrm>
                <a:prstGeom prst="rect">
                  <a:avLst/>
                </a:prstGeom>
                <a:solidFill>
                  <a:srgbClr val="FBA81C"/>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p>
              </p:txBody>
            </p:sp>
            <p:sp>
              <p:nvSpPr>
                <p:cNvPr id="6149" name="Dikdörtgen: Köşeleri Yuvarlatılmış 6148">
                  <a:extLst>
                    <a:ext uri="{FF2B5EF4-FFF2-40B4-BE49-F238E27FC236}">
                      <a16:creationId xmlns:a16="http://schemas.microsoft.com/office/drawing/2014/main" id="{0614DC95-D406-4667-3548-FDC7FAD32ACE}"/>
                    </a:ext>
                  </a:extLst>
                </p:cNvPr>
                <p:cNvSpPr/>
                <p:nvPr/>
              </p:nvSpPr>
              <p:spPr>
                <a:xfrm>
                  <a:off x="4029540" y="2101244"/>
                  <a:ext cx="1676400" cy="1187613"/>
                </a:xfrm>
                <a:prstGeom prst="roundRect">
                  <a:avLst/>
                </a:prstGeom>
                <a:solidFill>
                  <a:srgbClr val="FBA81C"/>
                </a:solidFill>
                <a:ln>
                  <a:noFill/>
                </a:ln>
                <a:effectLst>
                  <a:outerShdw blurRad="50800" dist="38100" dir="5400000" algn="t"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tx1"/>
                      </a:solidFill>
                    </a:rPr>
                    <a:t>Doğukan Durgun</a:t>
                  </a:r>
                </a:p>
                <a:p>
                  <a:pPr algn="ctr"/>
                  <a:r>
                    <a:rPr lang="tr-TR" sz="1400" dirty="0">
                      <a:solidFill>
                        <a:schemeClr val="tx1"/>
                      </a:solidFill>
                    </a:rPr>
                    <a:t>Yazılım Geliştirici</a:t>
                  </a:r>
                </a:p>
              </p:txBody>
            </p:sp>
          </p:grpSp>
          <p:pic>
            <p:nvPicPr>
              <p:cNvPr id="6170" name="Picture 26">
                <a:extLst>
                  <a:ext uri="{FF2B5EF4-FFF2-40B4-BE49-F238E27FC236}">
                    <a16:creationId xmlns:a16="http://schemas.microsoft.com/office/drawing/2014/main" id="{143A5372-7E64-D9D5-FB6C-3524E4B6A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3306" y="3855506"/>
                <a:ext cx="1984948" cy="21138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up 14">
              <a:extLst>
                <a:ext uri="{FF2B5EF4-FFF2-40B4-BE49-F238E27FC236}">
                  <a16:creationId xmlns:a16="http://schemas.microsoft.com/office/drawing/2014/main" id="{B9FCC3FE-FB2F-E63F-FECF-6ED14342F247}"/>
                </a:ext>
              </a:extLst>
            </p:cNvPr>
            <p:cNvGrpSpPr/>
            <p:nvPr/>
          </p:nvGrpSpPr>
          <p:grpSpPr>
            <a:xfrm>
              <a:off x="9378254" y="1356587"/>
              <a:ext cx="2429369" cy="4654970"/>
              <a:chOff x="8716235" y="1335925"/>
              <a:chExt cx="2429369" cy="4654970"/>
            </a:xfrm>
          </p:grpSpPr>
          <p:grpSp>
            <p:nvGrpSpPr>
              <p:cNvPr id="55" name="Grup 54">
                <a:extLst>
                  <a:ext uri="{FF2B5EF4-FFF2-40B4-BE49-F238E27FC236}">
                    <a16:creationId xmlns:a16="http://schemas.microsoft.com/office/drawing/2014/main" id="{A1182C06-7ADA-1ECF-C07C-0EA1A29AFCD9}"/>
                  </a:ext>
                </a:extLst>
              </p:cNvPr>
              <p:cNvGrpSpPr/>
              <p:nvPr/>
            </p:nvGrpSpPr>
            <p:grpSpPr>
              <a:xfrm>
                <a:off x="8716235" y="1335925"/>
                <a:ext cx="2429369" cy="4654970"/>
                <a:chOff x="3715997" y="1157829"/>
                <a:chExt cx="2429369" cy="4654970"/>
              </a:xfrm>
            </p:grpSpPr>
            <p:grpSp>
              <p:nvGrpSpPr>
                <p:cNvPr id="56" name="Grup 55">
                  <a:extLst>
                    <a:ext uri="{FF2B5EF4-FFF2-40B4-BE49-F238E27FC236}">
                      <a16:creationId xmlns:a16="http://schemas.microsoft.com/office/drawing/2014/main" id="{C2D736AE-0E8D-32C1-9C14-FEE0064DBF03}"/>
                    </a:ext>
                  </a:extLst>
                </p:cNvPr>
                <p:cNvGrpSpPr/>
                <p:nvPr/>
              </p:nvGrpSpPr>
              <p:grpSpPr>
                <a:xfrm>
                  <a:off x="3715997" y="1157829"/>
                  <a:ext cx="2429369" cy="4654970"/>
                  <a:chOff x="2227728" y="2399751"/>
                  <a:chExt cx="2187522" cy="4322258"/>
                </a:xfrm>
              </p:grpSpPr>
              <p:sp>
                <p:nvSpPr>
                  <p:cNvPr id="61" name="Oval 60">
                    <a:extLst>
                      <a:ext uri="{FF2B5EF4-FFF2-40B4-BE49-F238E27FC236}">
                        <a16:creationId xmlns:a16="http://schemas.microsoft.com/office/drawing/2014/main" id="{8A33746C-8F9E-D933-BA44-BD1819AAA296}"/>
                      </a:ext>
                    </a:extLst>
                  </p:cNvPr>
                  <p:cNvSpPr/>
                  <p:nvPr/>
                </p:nvSpPr>
                <p:spPr>
                  <a:xfrm>
                    <a:off x="2227728" y="4735861"/>
                    <a:ext cx="2187520" cy="1986148"/>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2" name="Oval 61">
                    <a:extLst>
                      <a:ext uri="{FF2B5EF4-FFF2-40B4-BE49-F238E27FC236}">
                        <a16:creationId xmlns:a16="http://schemas.microsoft.com/office/drawing/2014/main" id="{891A1296-859F-1300-C094-5DBC5DD60B78}"/>
                      </a:ext>
                    </a:extLst>
                  </p:cNvPr>
                  <p:cNvSpPr/>
                  <p:nvPr/>
                </p:nvSpPr>
                <p:spPr>
                  <a:xfrm>
                    <a:off x="2227730" y="2399751"/>
                    <a:ext cx="2187520" cy="2187520"/>
                  </a:xfrm>
                  <a:prstGeom prst="ellipse">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solidFill>
                        <a:srgbClr val="F15A24"/>
                      </a:solidFill>
                    </a:endParaRPr>
                  </a:p>
                </p:txBody>
              </p:sp>
              <p:sp>
                <p:nvSpPr>
                  <p:cNvPr id="63" name="Dikdörtgen 62">
                    <a:extLst>
                      <a:ext uri="{FF2B5EF4-FFF2-40B4-BE49-F238E27FC236}">
                        <a16:creationId xmlns:a16="http://schemas.microsoft.com/office/drawing/2014/main" id="{A3C33D77-1746-87C6-2F7E-E732424E2D07}"/>
                      </a:ext>
                    </a:extLst>
                  </p:cNvPr>
                  <p:cNvSpPr/>
                  <p:nvPr/>
                </p:nvSpPr>
                <p:spPr>
                  <a:xfrm>
                    <a:off x="2227728" y="3460146"/>
                    <a:ext cx="2187521" cy="2290081"/>
                  </a:xfrm>
                  <a:prstGeom prst="rect">
                    <a:avLst/>
                  </a:prstGeom>
                  <a:solidFill>
                    <a:schemeClr val="bg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grpSp>
            <p:sp>
              <p:nvSpPr>
                <p:cNvPr id="57" name="Oval 56">
                  <a:extLst>
                    <a:ext uri="{FF2B5EF4-FFF2-40B4-BE49-F238E27FC236}">
                      <a16:creationId xmlns:a16="http://schemas.microsoft.com/office/drawing/2014/main" id="{A5E96B87-51AE-6FF7-1668-FC454BCAEE36}"/>
                    </a:ext>
                  </a:extLst>
                </p:cNvPr>
                <p:cNvSpPr/>
                <p:nvPr/>
              </p:nvSpPr>
              <p:spPr>
                <a:xfrm>
                  <a:off x="3769318" y="3502426"/>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8" name="Oval 57">
                  <a:extLst>
                    <a:ext uri="{FF2B5EF4-FFF2-40B4-BE49-F238E27FC236}">
                      <a16:creationId xmlns:a16="http://schemas.microsoft.com/office/drawing/2014/main" id="{F83270ED-4CE6-5074-2518-8225BC64CE16}"/>
                    </a:ext>
                  </a:extLst>
                </p:cNvPr>
                <p:cNvSpPr/>
                <p:nvPr/>
              </p:nvSpPr>
              <p:spPr>
                <a:xfrm>
                  <a:off x="3773981" y="1255731"/>
                  <a:ext cx="2187520" cy="2187520"/>
                </a:xfrm>
                <a:prstGeom prst="ellipse">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a:solidFill>
                      <a:srgbClr val="F15A24"/>
                    </a:solidFill>
                  </a:endParaRPr>
                </a:p>
              </p:txBody>
            </p:sp>
            <p:sp>
              <p:nvSpPr>
                <p:cNvPr id="59" name="Dikdörtgen 58">
                  <a:extLst>
                    <a:ext uri="{FF2B5EF4-FFF2-40B4-BE49-F238E27FC236}">
                      <a16:creationId xmlns:a16="http://schemas.microsoft.com/office/drawing/2014/main" id="{4313F7E3-C7E3-30C5-021D-7BD18FAEDB14}"/>
                    </a:ext>
                  </a:extLst>
                </p:cNvPr>
                <p:cNvSpPr/>
                <p:nvPr/>
              </p:nvSpPr>
              <p:spPr>
                <a:xfrm>
                  <a:off x="3773980" y="2316125"/>
                  <a:ext cx="2187521" cy="2290081"/>
                </a:xfrm>
                <a:prstGeom prst="rect">
                  <a:avLst/>
                </a:prstGeom>
                <a:solidFill>
                  <a:schemeClr val="tx1"/>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tr-TR" dirty="0"/>
                </a:p>
              </p:txBody>
            </p:sp>
            <p:sp>
              <p:nvSpPr>
                <p:cNvPr id="60" name="Dikdörtgen: Köşeleri Yuvarlatılmış 59">
                  <a:extLst>
                    <a:ext uri="{FF2B5EF4-FFF2-40B4-BE49-F238E27FC236}">
                      <a16:creationId xmlns:a16="http://schemas.microsoft.com/office/drawing/2014/main" id="{E17C36AE-151A-AED8-13AC-F153717892E3}"/>
                    </a:ext>
                  </a:extLst>
                </p:cNvPr>
                <p:cNvSpPr/>
                <p:nvPr/>
              </p:nvSpPr>
              <p:spPr>
                <a:xfrm>
                  <a:off x="4029540" y="2101244"/>
                  <a:ext cx="1676400" cy="1187613"/>
                </a:xfrm>
                <a:prstGeom prst="roundRect">
                  <a:avLst/>
                </a:prstGeom>
                <a:solidFill>
                  <a:schemeClr val="tx1"/>
                </a:solidFill>
                <a:ln>
                  <a:noFill/>
                </a:ln>
                <a:effectLst>
                  <a:outerShdw blurRad="50800" dist="38100" dir="5400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300" b="1" dirty="0">
                      <a:solidFill>
                        <a:schemeClr val="bg1"/>
                      </a:solidFill>
                    </a:rPr>
                    <a:t>Yusuf Diner Yıldız</a:t>
                  </a:r>
                </a:p>
                <a:p>
                  <a:pPr algn="ctr"/>
                  <a:r>
                    <a:rPr lang="tr-TR" sz="1400" dirty="0">
                      <a:solidFill>
                        <a:schemeClr val="bg1"/>
                      </a:solidFill>
                    </a:rPr>
                    <a:t>Yazılım Geliştirici</a:t>
                  </a:r>
                </a:p>
              </p:txBody>
            </p:sp>
          </p:grpSp>
          <p:pic>
            <p:nvPicPr>
              <p:cNvPr id="6174" name="Picture 30">
                <a:extLst>
                  <a:ext uri="{FF2B5EF4-FFF2-40B4-BE49-F238E27FC236}">
                    <a16:creationId xmlns:a16="http://schemas.microsoft.com/office/drawing/2014/main" id="{77CB1211-49AD-7391-BD6F-A8D142F83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1336" y="3809605"/>
                <a:ext cx="1996971" cy="205843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5051955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644</TotalTime>
  <Words>595</Words>
  <Application>Microsoft Office PowerPoint</Application>
  <PresentationFormat>Geniş ekran</PresentationFormat>
  <Paragraphs>81</Paragraphs>
  <Slides>11</Slides>
  <Notes>6</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11</vt:i4>
      </vt:variant>
    </vt:vector>
  </HeadingPairs>
  <TitlesOfParts>
    <vt:vector size="19" baseType="lpstr">
      <vt:lpstr>Aptos</vt:lpstr>
      <vt:lpstr>Aptos Display</vt:lpstr>
      <vt:lpstr>Arial</vt:lpstr>
      <vt:lpstr>Biome</vt:lpstr>
      <vt:lpstr>Calibri</vt:lpstr>
      <vt:lpstr>Montserrat</vt:lpstr>
      <vt:lpstr>Verdana</vt:lpstr>
      <vt:lpstr>Office Teması</vt:lpstr>
      <vt:lpstr>Yatırımcı Sunumu</vt:lpstr>
      <vt:lpstr>Sorunlar</vt:lpstr>
      <vt:lpstr>Geziye Çıkacak Bir Kişinin Telefonuna İlk İndireceği Uygulama</vt:lpstr>
      <vt:lpstr>Pazar Payı</vt:lpstr>
      <vt:lpstr>Hedef Pazar</vt:lpstr>
      <vt:lpstr>Hedef Kitle</vt:lpstr>
      <vt:lpstr>Farklılıklarımız</vt:lpstr>
      <vt:lpstr>PowerPoint Sunusu</vt:lpstr>
      <vt:lpstr>Ekiple Tanışın</vt:lpstr>
      <vt:lpstr>Yatırımcılara Çağrı</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Murat Can BAŞTUĞ</dc:creator>
  <cp:lastModifiedBy>DOGUKAN DURGUN</cp:lastModifiedBy>
  <cp:revision>18</cp:revision>
  <dcterms:created xsi:type="dcterms:W3CDTF">2025-02-23T09:02:42Z</dcterms:created>
  <dcterms:modified xsi:type="dcterms:W3CDTF">2025-04-28T20:58:36Z</dcterms:modified>
</cp:coreProperties>
</file>